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79"/>
    <p:sldId id="257" r:id="rId80"/>
    <p:sldId id="258" r:id="rId81"/>
    <p:sldId id="259" r:id="rId82"/>
    <p:sldId id="260" r:id="rId83"/>
    <p:sldId id="261" r:id="rId84"/>
    <p:sldId id="262" r:id="rId85"/>
    <p:sldId id="263" r:id="rId86"/>
    <p:sldId id="264" r:id="rId87"/>
  </p:sldIdLst>
  <p:sldSz cx="18288000" cy="10287000"/>
  <p:notesSz cx="6858000" cy="9144000"/>
  <p:embeddedFontLst>
    <p:embeddedFont>
      <p:font typeface="Ubuntu" charset="1" panose="020B0504030602030204"/>
      <p:regular r:id="rId6"/>
    </p:embeddedFont>
    <p:embeddedFont>
      <p:font typeface="Ubuntu Bold" charset="1" panose="020B0804030602030204"/>
      <p:regular r:id="rId7"/>
    </p:embeddedFont>
    <p:embeddedFont>
      <p:font typeface="Ubuntu Italics" charset="1" panose="020B05040306020A0204"/>
      <p:regular r:id="rId8"/>
    </p:embeddedFont>
    <p:embeddedFont>
      <p:font typeface="Ubuntu Bold Italics" charset="1" panose="020B08040306020A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Fredoka One" charset="1" panose="02000000000000000000"/>
      <p:regular r:id="rId14"/>
    </p:embeddedFont>
    <p:embeddedFont>
      <p:font typeface="Open Sans Bold" charset="1" panose="00000000000000000000"/>
      <p:regular r:id="rId15"/>
    </p:embeddedFont>
    <p:embeddedFont>
      <p:font typeface="Open Sans Bold Bold" charset="1" panose="00000000000000000000"/>
      <p:regular r:id="rId16"/>
    </p:embeddedFont>
    <p:embeddedFont>
      <p:font typeface="Open Sans Bold Italics" charset="1" panose="00000000000000000000"/>
      <p:regular r:id="rId17"/>
    </p:embeddedFont>
    <p:embeddedFont>
      <p:font typeface="Open Sans Bold Bold Italics" charset="1" panose="00000000000000000000"/>
      <p:regular r:id="rId18"/>
    </p:embeddedFont>
    <p:embeddedFont>
      <p:font typeface="Eastman Grotesque" charset="1" panose="00000500000000000000"/>
      <p:regular r:id="rId19"/>
    </p:embeddedFont>
    <p:embeddedFont>
      <p:font typeface="Eastman Grotesque Bold" charset="1" panose="00000800000000000000"/>
      <p:regular r:id="rId20"/>
    </p:embeddedFont>
    <p:embeddedFont>
      <p:font typeface="Eastman Grotesque Italics" charset="1" panose="00000500000000000000"/>
      <p:regular r:id="rId21"/>
    </p:embeddedFont>
    <p:embeddedFont>
      <p:font typeface="Eastman Grotesque Bold Italics" charset="1" panose="00000800000000000000"/>
      <p:regular r:id="rId22"/>
    </p:embeddedFont>
    <p:embeddedFont>
      <p:font typeface="IBM Plex Sans" charset="1" panose="020B0503050203000203"/>
      <p:regular r:id="rId23"/>
    </p:embeddedFont>
    <p:embeddedFont>
      <p:font typeface="IBM Plex Sans Bold" charset="1" panose="020B0803050203000203"/>
      <p:regular r:id="rId24"/>
    </p:embeddedFont>
    <p:embeddedFont>
      <p:font typeface="IBM Plex Sans Italics" charset="1" panose="020B0503050203000203"/>
      <p:regular r:id="rId25"/>
    </p:embeddedFont>
    <p:embeddedFont>
      <p:font typeface="IBM Plex Sans Bold Italics" charset="1" panose="020B0803050203000203"/>
      <p:regular r:id="rId26"/>
    </p:embeddedFont>
    <p:embeddedFont>
      <p:font typeface="IBM Plex Sans Thin" charset="1" panose="020B0203050203000203"/>
      <p:regular r:id="rId27"/>
    </p:embeddedFont>
    <p:embeddedFont>
      <p:font typeface="IBM Plex Sans Thin Italics" charset="1" panose="020B0203050203000203"/>
      <p:regular r:id="rId28"/>
    </p:embeddedFont>
    <p:embeddedFont>
      <p:font typeface="IBM Plex Sans Medium" charset="1" panose="020B0603050203000203"/>
      <p:regular r:id="rId29"/>
    </p:embeddedFont>
    <p:embeddedFont>
      <p:font typeface="IBM Plex Sans Medium Italics" charset="1" panose="020B0603050203000203"/>
      <p:regular r:id="rId30"/>
    </p:embeddedFont>
    <p:embeddedFont>
      <p:font typeface="Canva Sans" charset="1" panose="020B0503030501040103"/>
      <p:regular r:id="rId31"/>
    </p:embeddedFont>
    <p:embeddedFont>
      <p:font typeface="Canva Sans Bold" charset="1" panose="020B0803030501040103"/>
      <p:regular r:id="rId32"/>
    </p:embeddedFont>
    <p:embeddedFont>
      <p:font typeface="Canva Sans Italics" charset="1" panose="020B0503030501040103"/>
      <p:regular r:id="rId33"/>
    </p:embeddedFont>
    <p:embeddedFont>
      <p:font typeface="Canva Sans Bold Italics" charset="1" panose="020B0803030501040103"/>
      <p:regular r:id="rId34"/>
    </p:embeddedFont>
    <p:embeddedFont>
      <p:font typeface="Canva Sans Medium" charset="1" panose="020B0603030501040103"/>
      <p:regular r:id="rId35"/>
    </p:embeddedFont>
    <p:embeddedFont>
      <p:font typeface="Canva Sans Medium Italics" charset="1" panose="020B0603030501040103"/>
      <p:regular r:id="rId36"/>
    </p:embeddedFont>
    <p:embeddedFont>
      <p:font typeface="Barlow Condensed" charset="1" panose="00000506000000000000"/>
      <p:regular r:id="rId37"/>
    </p:embeddedFont>
    <p:embeddedFont>
      <p:font typeface="Barlow Condensed Bold" charset="1" panose="00000806000000000000"/>
      <p:regular r:id="rId38"/>
    </p:embeddedFont>
    <p:embeddedFont>
      <p:font typeface="Barlow Condensed Italics" charset="1" panose="00000506000000000000"/>
      <p:regular r:id="rId39"/>
    </p:embeddedFont>
    <p:embeddedFont>
      <p:font typeface="Barlow Condensed Bold Italics" charset="1" panose="00000806000000000000"/>
      <p:regular r:id="rId40"/>
    </p:embeddedFont>
    <p:embeddedFont>
      <p:font typeface="Barlow Condensed Thin" charset="1" panose="00000306000000000000"/>
      <p:regular r:id="rId41"/>
    </p:embeddedFont>
    <p:embeddedFont>
      <p:font typeface="Barlow Condensed Thin Italics" charset="1" panose="00000306000000000000"/>
      <p:regular r:id="rId42"/>
    </p:embeddedFont>
    <p:embeddedFont>
      <p:font typeface="Barlow Condensed Medium" charset="1" panose="00000606000000000000"/>
      <p:regular r:id="rId43"/>
    </p:embeddedFont>
    <p:embeddedFont>
      <p:font typeface="Barlow Condensed Medium Italics" charset="1" panose="00000606000000000000"/>
      <p:regular r:id="rId44"/>
    </p:embeddedFont>
    <p:embeddedFont>
      <p:font typeface="Barlow Condensed Semi-Bold" charset="1" panose="00000706000000000000"/>
      <p:regular r:id="rId45"/>
    </p:embeddedFont>
    <p:embeddedFont>
      <p:font typeface="Barlow Condensed Semi-Bold Italics" charset="1" panose="00000706000000000000"/>
      <p:regular r:id="rId46"/>
    </p:embeddedFont>
    <p:embeddedFont>
      <p:font typeface="Barlow Condensed Heavy" charset="1" panose="00000A06000000000000"/>
      <p:regular r:id="rId47"/>
    </p:embeddedFont>
    <p:embeddedFont>
      <p:font typeface="Barlow Condensed Heavy Italics" charset="1" panose="00000A06000000000000"/>
      <p:regular r:id="rId48"/>
    </p:embeddedFont>
    <p:embeddedFont>
      <p:font typeface="Barlow" charset="1" panose="00000500000000000000"/>
      <p:regular r:id="rId49"/>
    </p:embeddedFont>
    <p:embeddedFont>
      <p:font typeface="Barlow Bold" charset="1" panose="00000800000000000000"/>
      <p:regular r:id="rId50"/>
    </p:embeddedFont>
    <p:embeddedFont>
      <p:font typeface="Barlow Italics" charset="1" panose="00000500000000000000"/>
      <p:regular r:id="rId51"/>
    </p:embeddedFont>
    <p:embeddedFont>
      <p:font typeface="Barlow Bold Italics" charset="1" panose="00000800000000000000"/>
      <p:regular r:id="rId52"/>
    </p:embeddedFont>
    <p:embeddedFont>
      <p:font typeface="Barlow Thin" charset="1" panose="00000300000000000000"/>
      <p:regular r:id="rId53"/>
    </p:embeddedFont>
    <p:embeddedFont>
      <p:font typeface="Barlow Thin Italics" charset="1" panose="00000300000000000000"/>
      <p:regular r:id="rId54"/>
    </p:embeddedFont>
    <p:embeddedFont>
      <p:font typeface="Barlow Extra-Light" charset="1" panose="00000300000000000000"/>
      <p:regular r:id="rId55"/>
    </p:embeddedFont>
    <p:embeddedFont>
      <p:font typeface="Barlow Extra-Light Italics" charset="1" panose="00000300000000000000"/>
      <p:regular r:id="rId56"/>
    </p:embeddedFont>
    <p:embeddedFont>
      <p:font typeface="Barlow Light" charset="1" panose="00000400000000000000"/>
      <p:regular r:id="rId57"/>
    </p:embeddedFont>
    <p:embeddedFont>
      <p:font typeface="Barlow Light Italics" charset="1" panose="00000400000000000000"/>
      <p:regular r:id="rId58"/>
    </p:embeddedFont>
    <p:embeddedFont>
      <p:font typeface="Barlow Medium" charset="1" panose="00000600000000000000"/>
      <p:regular r:id="rId59"/>
    </p:embeddedFont>
    <p:embeddedFont>
      <p:font typeface="Barlow Medium Italics" charset="1" panose="00000600000000000000"/>
      <p:regular r:id="rId60"/>
    </p:embeddedFont>
    <p:embeddedFont>
      <p:font typeface="Barlow Semi-Bold" charset="1" panose="00000700000000000000"/>
      <p:regular r:id="rId61"/>
    </p:embeddedFont>
    <p:embeddedFont>
      <p:font typeface="Barlow Semi-Bold Italics" charset="1" panose="00000700000000000000"/>
      <p:regular r:id="rId62"/>
    </p:embeddedFont>
    <p:embeddedFont>
      <p:font typeface="Barlow Ultra-Bold" charset="1" panose="00000900000000000000"/>
      <p:regular r:id="rId63"/>
    </p:embeddedFont>
    <p:embeddedFont>
      <p:font typeface="Barlow Ultra-Bold Italics" charset="1" panose="00000900000000000000"/>
      <p:regular r:id="rId64"/>
    </p:embeddedFont>
    <p:embeddedFont>
      <p:font typeface="Barlow Heavy" charset="1" panose="00000A00000000000000"/>
      <p:regular r:id="rId65"/>
    </p:embeddedFont>
    <p:embeddedFont>
      <p:font typeface="Barlow Heavy Italics" charset="1" panose="00000A00000000000000"/>
      <p:regular r:id="rId66"/>
    </p:embeddedFont>
    <p:embeddedFont>
      <p:font typeface="Inter" charset="1" panose="020B0502030000000004"/>
      <p:regular r:id="rId67"/>
    </p:embeddedFont>
    <p:embeddedFont>
      <p:font typeface="Inter Bold" charset="1" panose="020B0802030000000004"/>
      <p:regular r:id="rId68"/>
    </p:embeddedFont>
    <p:embeddedFont>
      <p:font typeface="Inter Italics" charset="1" panose="020B0502030000000004"/>
      <p:regular r:id="rId69"/>
    </p:embeddedFont>
    <p:embeddedFont>
      <p:font typeface="Inter Bold Italics" charset="1" panose="020B0802030000000004"/>
      <p:regular r:id="rId70"/>
    </p:embeddedFont>
    <p:embeddedFont>
      <p:font typeface="Inter Thin" charset="1" panose="020B0A02050000000004"/>
      <p:regular r:id="rId71"/>
    </p:embeddedFont>
    <p:embeddedFont>
      <p:font typeface="Inter Thin Italics" charset="1" panose="020B0A02050000000004"/>
      <p:regular r:id="rId72"/>
    </p:embeddedFont>
    <p:embeddedFont>
      <p:font typeface="Inter Extra-Light" charset="1" panose="02000503000000020004"/>
      <p:regular r:id="rId73"/>
    </p:embeddedFont>
    <p:embeddedFont>
      <p:font typeface="Inter Light" charset="1" panose="02000503000000020004"/>
      <p:regular r:id="rId74"/>
    </p:embeddedFont>
    <p:embeddedFont>
      <p:font typeface="Inter Medium" charset="1" panose="02000503000000020004"/>
      <p:regular r:id="rId75"/>
    </p:embeddedFont>
    <p:embeddedFont>
      <p:font typeface="Inter Semi-Bold" charset="1" panose="02000503000000020004"/>
      <p:regular r:id="rId76"/>
    </p:embeddedFont>
    <p:embeddedFont>
      <p:font typeface="Inter Ultra-Bold" charset="1" panose="02000503000000020004"/>
      <p:regular r:id="rId77"/>
    </p:embeddedFont>
    <p:embeddedFont>
      <p:font typeface="Inter Heavy" charset="1" panose="02000503000000020004"/>
      <p:regular r:id="rId7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slides/slide1.xml" Type="http://schemas.openxmlformats.org/officeDocument/2006/relationships/slide"/><Relationship Id="rId8" Target="fonts/font8.fntdata" Type="http://schemas.openxmlformats.org/officeDocument/2006/relationships/font"/><Relationship Id="rId80" Target="slides/slide2.xml" Type="http://schemas.openxmlformats.org/officeDocument/2006/relationships/slide"/><Relationship Id="rId81" Target="slides/slide3.xml" Type="http://schemas.openxmlformats.org/officeDocument/2006/relationships/slide"/><Relationship Id="rId82" Target="slides/slide4.xml" Type="http://schemas.openxmlformats.org/officeDocument/2006/relationships/slide"/><Relationship Id="rId83" Target="slides/slide5.xml" Type="http://schemas.openxmlformats.org/officeDocument/2006/relationships/slide"/><Relationship Id="rId84" Target="slides/slide6.xml" Type="http://schemas.openxmlformats.org/officeDocument/2006/relationships/slide"/><Relationship Id="rId85" Target="slides/slide7.xml" Type="http://schemas.openxmlformats.org/officeDocument/2006/relationships/slide"/><Relationship Id="rId86" Target="slides/slide8.xml" Type="http://schemas.openxmlformats.org/officeDocument/2006/relationships/slide"/><Relationship Id="rId87" Target="slides/slide9.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 Id="rId7" Target="../media/image10.jpe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1.png" Type="http://schemas.openxmlformats.org/officeDocument/2006/relationships/image"/><Relationship Id="rId6" Target="../media/image8.jpeg" Type="http://schemas.openxmlformats.org/officeDocument/2006/relationships/image"/><Relationship Id="rId7" Target="../media/image9.jpeg" Type="http://schemas.openxmlformats.org/officeDocument/2006/relationships/image"/><Relationship Id="rId8" Target="../media/image12.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5.jpeg" Type="http://schemas.openxmlformats.org/officeDocument/2006/relationships/image"/><Relationship Id="rId6" Target="../media/image16.jpe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5E48"/>
        </a:solidFill>
      </p:bgPr>
    </p:bg>
    <p:spTree>
      <p:nvGrpSpPr>
        <p:cNvPr id="1" name=""/>
        <p:cNvGrpSpPr/>
        <p:nvPr/>
      </p:nvGrpSpPr>
      <p:grpSpPr>
        <a:xfrm>
          <a:off x="0" y="0"/>
          <a:ext cx="0" cy="0"/>
          <a:chOff x="0" y="0"/>
          <a:chExt cx="0" cy="0"/>
        </a:xfrm>
      </p:grpSpPr>
      <p:grpSp>
        <p:nvGrpSpPr>
          <p:cNvPr name="Group 2" id="2"/>
          <p:cNvGrpSpPr/>
          <p:nvPr/>
        </p:nvGrpSpPr>
        <p:grpSpPr>
          <a:xfrm rot="5400000">
            <a:off x="-40001" y="13463"/>
            <a:ext cx="10313537" cy="10233536"/>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FFFFFF">
                <a:alpha val="19608"/>
              </a:srgbClr>
            </a:solidFill>
          </p:spPr>
        </p:sp>
      </p:grpSp>
      <p:grpSp>
        <p:nvGrpSpPr>
          <p:cNvPr name="Group 4" id="4"/>
          <p:cNvGrpSpPr>
            <a:grpSpLocks noChangeAspect="true"/>
          </p:cNvGrpSpPr>
          <p:nvPr/>
        </p:nvGrpSpPr>
        <p:grpSpPr>
          <a:xfrm rot="0">
            <a:off x="1028700" y="1363821"/>
            <a:ext cx="7491428" cy="7491428"/>
            <a:chOff x="6705600" y="1371600"/>
            <a:chExt cx="10972800" cy="10972800"/>
          </a:xfrm>
        </p:grpSpPr>
        <p:sp>
          <p:nvSpPr>
            <p:cNvPr name="Freeform 5" id="5"/>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sp>
        <p:nvSpPr>
          <p:cNvPr name="Freeform 6" id="6"/>
          <p:cNvSpPr/>
          <p:nvPr/>
        </p:nvSpPr>
        <p:spPr>
          <a:xfrm flipH="false" flipV="false" rot="0">
            <a:off x="2750418" y="2689540"/>
            <a:ext cx="4047993" cy="4839991"/>
          </a:xfrm>
          <a:custGeom>
            <a:avLst/>
            <a:gdLst/>
            <a:ahLst/>
            <a:cxnLst/>
            <a:rect r="r" b="b" t="t" l="l"/>
            <a:pathLst>
              <a:path h="4839991" w="4047993">
                <a:moveTo>
                  <a:pt x="0" y="0"/>
                </a:moveTo>
                <a:lnTo>
                  <a:pt x="4047992" y="0"/>
                </a:lnTo>
                <a:lnTo>
                  <a:pt x="4047992" y="4839991"/>
                </a:lnTo>
                <a:lnTo>
                  <a:pt x="0" y="48399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029531" y="3896412"/>
            <a:ext cx="6618616" cy="1363057"/>
          </a:xfrm>
          <a:prstGeom prst="rect">
            <a:avLst/>
          </a:prstGeom>
        </p:spPr>
        <p:txBody>
          <a:bodyPr anchor="t" rtlCol="false" tIns="0" lIns="0" bIns="0" rIns="0">
            <a:spAutoFit/>
          </a:bodyPr>
          <a:lstStyle/>
          <a:p>
            <a:pPr algn="ctr">
              <a:lnSpc>
                <a:spcPts val="10485"/>
              </a:lnSpc>
            </a:pPr>
            <a:r>
              <a:rPr lang="en-US" sz="9709">
                <a:solidFill>
                  <a:srgbClr val="FFFFFF"/>
                </a:solidFill>
                <a:latin typeface="Fredoka One"/>
              </a:rPr>
              <a:t>Locaguide</a:t>
            </a:r>
          </a:p>
        </p:txBody>
      </p:sp>
      <p:sp>
        <p:nvSpPr>
          <p:cNvPr name="TextBox 8" id="8"/>
          <p:cNvSpPr txBox="true"/>
          <p:nvPr/>
        </p:nvSpPr>
        <p:spPr>
          <a:xfrm rot="0">
            <a:off x="10641526" y="5515658"/>
            <a:ext cx="5394625" cy="303857"/>
          </a:xfrm>
          <a:prstGeom prst="rect">
            <a:avLst/>
          </a:prstGeom>
        </p:spPr>
        <p:txBody>
          <a:bodyPr anchor="t" rtlCol="false" tIns="0" lIns="0" bIns="0" rIns="0">
            <a:spAutoFit/>
          </a:bodyPr>
          <a:lstStyle/>
          <a:p>
            <a:pPr algn="ctr">
              <a:lnSpc>
                <a:spcPts val="2402"/>
              </a:lnSpc>
            </a:pPr>
            <a:r>
              <a:rPr lang="en-US" sz="2224" spc="696">
                <a:solidFill>
                  <a:srgbClr val="FFFFFF"/>
                </a:solidFill>
                <a:latin typeface="Open Sans Bold"/>
              </a:rPr>
              <a:t>LOCAL TRAVEL EXPERT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25000"/>
            </a:blip>
            <a:stretch>
              <a:fillRect l="-31485" t="-7303" r="-18488" b="-7278"/>
            </a:stretch>
          </a:blipFill>
        </p:spPr>
      </p:sp>
      <p:sp>
        <p:nvSpPr>
          <p:cNvPr name="AutoShape 3" id="3"/>
          <p:cNvSpPr/>
          <p:nvPr/>
        </p:nvSpPr>
        <p:spPr>
          <a:xfrm rot="0">
            <a:off x="17259300" y="9525"/>
            <a:ext cx="9525" cy="10287000"/>
          </a:xfrm>
          <a:prstGeom prst="rect">
            <a:avLst/>
          </a:prstGeom>
          <a:solidFill>
            <a:srgbClr val="000000"/>
          </a:solidFill>
        </p:spPr>
      </p:sp>
      <p:sp>
        <p:nvSpPr>
          <p:cNvPr name="Freeform 4" id="4"/>
          <p:cNvSpPr/>
          <p:nvPr/>
        </p:nvSpPr>
        <p:spPr>
          <a:xfrm flipH="false" flipV="false" rot="0">
            <a:off x="0" y="1977369"/>
            <a:ext cx="5875604" cy="8260955"/>
          </a:xfrm>
          <a:custGeom>
            <a:avLst/>
            <a:gdLst/>
            <a:ahLst/>
            <a:cxnLst/>
            <a:rect r="r" b="b" t="t" l="l"/>
            <a:pathLst>
              <a:path h="8260955" w="5875604">
                <a:moveTo>
                  <a:pt x="0" y="0"/>
                </a:moveTo>
                <a:lnTo>
                  <a:pt x="5875604" y="0"/>
                </a:lnTo>
                <a:lnTo>
                  <a:pt x="5875604" y="8260955"/>
                </a:lnTo>
                <a:lnTo>
                  <a:pt x="0" y="8260955"/>
                </a:lnTo>
                <a:lnTo>
                  <a:pt x="0" y="0"/>
                </a:lnTo>
                <a:close/>
              </a:path>
            </a:pathLst>
          </a:custGeom>
          <a:blipFill>
            <a:blip r:embed="rId3">
              <a:alphaModFix amt="91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598034" y="288"/>
            <a:ext cx="9091933" cy="1095375"/>
          </a:xfrm>
          <a:prstGeom prst="rect">
            <a:avLst/>
          </a:prstGeom>
        </p:spPr>
        <p:txBody>
          <a:bodyPr anchor="t" rtlCol="false" tIns="0" lIns="0" bIns="0" rIns="0">
            <a:spAutoFit/>
          </a:bodyPr>
          <a:lstStyle/>
          <a:p>
            <a:pPr algn="ctr">
              <a:lnSpc>
                <a:spcPts val="8640"/>
              </a:lnSpc>
            </a:pPr>
            <a:r>
              <a:rPr lang="en-US" sz="7200">
                <a:solidFill>
                  <a:srgbClr val="150D0A"/>
                </a:solidFill>
                <a:latin typeface="Canva Sans Bold"/>
              </a:rPr>
              <a:t>Problem Statement</a:t>
            </a:r>
          </a:p>
        </p:txBody>
      </p:sp>
      <p:grpSp>
        <p:nvGrpSpPr>
          <p:cNvPr name="Group 6" id="6"/>
          <p:cNvGrpSpPr/>
          <p:nvPr/>
        </p:nvGrpSpPr>
        <p:grpSpPr>
          <a:xfrm rot="0">
            <a:off x="9144000" y="2745710"/>
            <a:ext cx="6824821" cy="5804607"/>
            <a:chOff x="0" y="0"/>
            <a:chExt cx="9099762" cy="7739476"/>
          </a:xfrm>
        </p:grpSpPr>
        <p:grpSp>
          <p:nvGrpSpPr>
            <p:cNvPr name="Group 7" id="7"/>
            <p:cNvGrpSpPr/>
            <p:nvPr/>
          </p:nvGrpSpPr>
          <p:grpSpPr>
            <a:xfrm rot="0">
              <a:off x="0" y="0"/>
              <a:ext cx="9099762" cy="7739476"/>
              <a:chOff x="0" y="0"/>
              <a:chExt cx="1797484" cy="1528785"/>
            </a:xfrm>
          </p:grpSpPr>
          <p:sp>
            <p:nvSpPr>
              <p:cNvPr name="Freeform 8" id="8"/>
              <p:cNvSpPr/>
              <p:nvPr/>
            </p:nvSpPr>
            <p:spPr>
              <a:xfrm flipH="false" flipV="false" rot="0">
                <a:off x="0" y="0"/>
                <a:ext cx="1797484" cy="1528785"/>
              </a:xfrm>
              <a:custGeom>
                <a:avLst/>
                <a:gdLst/>
                <a:ahLst/>
                <a:cxnLst/>
                <a:rect r="r" b="b" t="t" l="l"/>
                <a:pathLst>
                  <a:path h="1528785" w="1797484">
                    <a:moveTo>
                      <a:pt x="34031" y="0"/>
                    </a:moveTo>
                    <a:lnTo>
                      <a:pt x="1763453" y="0"/>
                    </a:lnTo>
                    <a:cubicBezTo>
                      <a:pt x="1782248" y="0"/>
                      <a:pt x="1797484" y="15236"/>
                      <a:pt x="1797484" y="34031"/>
                    </a:cubicBezTo>
                    <a:lnTo>
                      <a:pt x="1797484" y="1494754"/>
                    </a:lnTo>
                    <a:cubicBezTo>
                      <a:pt x="1797484" y="1513549"/>
                      <a:pt x="1782248" y="1528785"/>
                      <a:pt x="1763453" y="1528785"/>
                    </a:cubicBezTo>
                    <a:lnTo>
                      <a:pt x="34031" y="1528785"/>
                    </a:lnTo>
                    <a:cubicBezTo>
                      <a:pt x="15236" y="1528785"/>
                      <a:pt x="0" y="1513549"/>
                      <a:pt x="0" y="1494754"/>
                    </a:cubicBezTo>
                    <a:lnTo>
                      <a:pt x="0" y="34031"/>
                    </a:lnTo>
                    <a:cubicBezTo>
                      <a:pt x="0" y="15236"/>
                      <a:pt x="15236" y="0"/>
                      <a:pt x="34031" y="0"/>
                    </a:cubicBezTo>
                    <a:close/>
                  </a:path>
                </a:pathLst>
              </a:custGeom>
              <a:solidFill>
                <a:srgbClr val="FFFFFF"/>
              </a:solidFill>
            </p:spPr>
          </p:sp>
          <p:sp>
            <p:nvSpPr>
              <p:cNvPr name="TextBox 9" id="9"/>
              <p:cNvSpPr txBox="true"/>
              <p:nvPr/>
            </p:nvSpPr>
            <p:spPr>
              <a:xfrm>
                <a:off x="0" y="-28575"/>
                <a:ext cx="1797484" cy="155736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77857" y="738651"/>
              <a:ext cx="6944048" cy="6205025"/>
            </a:xfrm>
            <a:prstGeom prst="rect">
              <a:avLst/>
            </a:prstGeom>
          </p:spPr>
          <p:txBody>
            <a:bodyPr anchor="t" rtlCol="false" tIns="0" lIns="0" bIns="0" rIns="0">
              <a:spAutoFit/>
            </a:bodyPr>
            <a:lstStyle/>
            <a:p>
              <a:pPr algn="just">
                <a:lnSpc>
                  <a:spcPts val="4123"/>
                </a:lnSpc>
              </a:pPr>
              <a:r>
                <a:rPr lang="en-US" sz="2945">
                  <a:solidFill>
                    <a:srgbClr val="150D0A"/>
                  </a:solidFill>
                  <a:latin typeface="Canva Sans"/>
                </a:rPr>
                <a:t>Tourists often miss out on authentic local experiences while traveling alone, highlighting the need for a solution that connects them with knowledgeable local guides to enhance and enrich their overall travel experience.</a:t>
              </a:r>
            </a:p>
          </p:txBody>
        </p:sp>
      </p:grpSp>
      <p:sp>
        <p:nvSpPr>
          <p:cNvPr name="Freeform 11" id="11"/>
          <p:cNvSpPr/>
          <p:nvPr/>
        </p:nvSpPr>
        <p:spPr>
          <a:xfrm flipH="false" flipV="false" rot="0">
            <a:off x="246104" y="113765"/>
            <a:ext cx="1188351" cy="1420854"/>
          </a:xfrm>
          <a:custGeom>
            <a:avLst/>
            <a:gdLst/>
            <a:ahLst/>
            <a:cxnLst/>
            <a:rect r="r" b="b" t="t" l="l"/>
            <a:pathLst>
              <a:path h="1420854" w="1188351">
                <a:moveTo>
                  <a:pt x="0" y="0"/>
                </a:moveTo>
                <a:lnTo>
                  <a:pt x="1188351" y="0"/>
                </a:lnTo>
                <a:lnTo>
                  <a:pt x="1188351" y="1420854"/>
                </a:lnTo>
                <a:lnTo>
                  <a:pt x="0" y="1420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2" id="12"/>
          <p:cNvSpPr/>
          <p:nvPr/>
        </p:nvSpPr>
        <p:spPr>
          <a:xfrm>
            <a:off x="4891857" y="1095663"/>
            <a:ext cx="8511594" cy="0"/>
          </a:xfrm>
          <a:prstGeom prst="line">
            <a:avLst/>
          </a:prstGeom>
          <a:ln cap="flat" w="38100">
            <a:solidFill>
              <a:srgbClr val="FF881B"/>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25000"/>
            </a:blip>
            <a:stretch>
              <a:fillRect l="-31485" t="-7303" r="-18488" b="-7278"/>
            </a:stretch>
          </a:blipFill>
        </p:spPr>
      </p:sp>
      <p:sp>
        <p:nvSpPr>
          <p:cNvPr name="AutoShape 3" id="3"/>
          <p:cNvSpPr/>
          <p:nvPr/>
        </p:nvSpPr>
        <p:spPr>
          <a:xfrm rot="0">
            <a:off x="17259300" y="9525"/>
            <a:ext cx="9525" cy="10287000"/>
          </a:xfrm>
          <a:prstGeom prst="rect">
            <a:avLst/>
          </a:prstGeom>
          <a:solidFill>
            <a:srgbClr val="000000"/>
          </a:solidFill>
        </p:spPr>
      </p:sp>
      <p:grpSp>
        <p:nvGrpSpPr>
          <p:cNvPr name="Group 4" id="4"/>
          <p:cNvGrpSpPr/>
          <p:nvPr/>
        </p:nvGrpSpPr>
        <p:grpSpPr>
          <a:xfrm rot="0">
            <a:off x="3695062" y="6095885"/>
            <a:ext cx="4006890" cy="8135817"/>
            <a:chOff x="0" y="0"/>
            <a:chExt cx="5342520" cy="10847756"/>
          </a:xfrm>
        </p:grpSpPr>
        <p:sp>
          <p:nvSpPr>
            <p:cNvPr name="Freeform 5" id="5"/>
            <p:cNvSpPr/>
            <p:nvPr/>
          </p:nvSpPr>
          <p:spPr>
            <a:xfrm flipH="false" flipV="false" rot="0">
              <a:off x="0" y="0"/>
              <a:ext cx="5342520" cy="10847756"/>
            </a:xfrm>
            <a:custGeom>
              <a:avLst/>
              <a:gdLst/>
              <a:ahLst/>
              <a:cxnLst/>
              <a:rect r="r" b="b" t="t" l="l"/>
              <a:pathLst>
                <a:path h="10847756" w="5342520">
                  <a:moveTo>
                    <a:pt x="0" y="0"/>
                  </a:moveTo>
                  <a:lnTo>
                    <a:pt x="5342520" y="0"/>
                  </a:lnTo>
                  <a:lnTo>
                    <a:pt x="5342520" y="10847756"/>
                  </a:lnTo>
                  <a:lnTo>
                    <a:pt x="0" y="108477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a:grpSpLocks noChangeAspect="true"/>
            </p:cNvGrpSpPr>
            <p:nvPr/>
          </p:nvGrpSpPr>
          <p:grpSpPr>
            <a:xfrm rot="0">
              <a:off x="238744" y="156832"/>
              <a:ext cx="4887436" cy="9774873"/>
              <a:chOff x="0" y="0"/>
              <a:chExt cx="3175000" cy="6350000"/>
            </a:xfrm>
          </p:grpSpPr>
          <p:sp>
            <p:nvSpPr>
              <p:cNvPr name="Freeform 7" id="7"/>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5"/>
                <a:stretch>
                  <a:fillRect l="0" t="-4166" r="0" b="-4166"/>
                </a:stretch>
              </a:blipFill>
            </p:spPr>
          </p:sp>
          <p:sp>
            <p:nvSpPr>
              <p:cNvPr name="Freeform 8" id="8"/>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grpSp>
      <p:sp>
        <p:nvSpPr>
          <p:cNvPr name="Freeform 9" id="9"/>
          <p:cNvSpPr/>
          <p:nvPr/>
        </p:nvSpPr>
        <p:spPr>
          <a:xfrm flipH="false" flipV="false" rot="0">
            <a:off x="10593327" y="6095885"/>
            <a:ext cx="4006890" cy="8135817"/>
          </a:xfrm>
          <a:custGeom>
            <a:avLst/>
            <a:gdLst/>
            <a:ahLst/>
            <a:cxnLst/>
            <a:rect r="r" b="b" t="t" l="l"/>
            <a:pathLst>
              <a:path h="8135817" w="4006890">
                <a:moveTo>
                  <a:pt x="0" y="0"/>
                </a:moveTo>
                <a:lnTo>
                  <a:pt x="4006889" y="0"/>
                </a:lnTo>
                <a:lnTo>
                  <a:pt x="4006889" y="8135817"/>
                </a:lnTo>
                <a:lnTo>
                  <a:pt x="0" y="81358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a:grpSpLocks noChangeAspect="true"/>
          </p:cNvGrpSpPr>
          <p:nvPr/>
        </p:nvGrpSpPr>
        <p:grpSpPr>
          <a:xfrm rot="0">
            <a:off x="10763983" y="6256170"/>
            <a:ext cx="3665577" cy="7331154"/>
            <a:chOff x="0" y="0"/>
            <a:chExt cx="3175000" cy="6350000"/>
          </a:xfrm>
        </p:grpSpPr>
        <p:sp>
          <p:nvSpPr>
            <p:cNvPr name="Freeform 11" id="11"/>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6"/>
              <a:stretch>
                <a:fillRect l="0" t="-4166" r="0" b="-4166"/>
              </a:stretch>
            </a:blipFill>
          </p:spPr>
        </p:sp>
        <p:sp>
          <p:nvSpPr>
            <p:cNvPr name="Freeform 12" id="12"/>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sp>
        <p:nvSpPr>
          <p:cNvPr name="Freeform 13" id="13"/>
          <p:cNvSpPr/>
          <p:nvPr/>
        </p:nvSpPr>
        <p:spPr>
          <a:xfrm flipH="false" flipV="false" rot="0">
            <a:off x="6867931" y="4726451"/>
            <a:ext cx="4542613" cy="9223580"/>
          </a:xfrm>
          <a:custGeom>
            <a:avLst/>
            <a:gdLst/>
            <a:ahLst/>
            <a:cxnLst/>
            <a:rect r="r" b="b" t="t" l="l"/>
            <a:pathLst>
              <a:path h="9223580" w="4542613">
                <a:moveTo>
                  <a:pt x="0" y="0"/>
                </a:moveTo>
                <a:lnTo>
                  <a:pt x="4542613" y="0"/>
                </a:lnTo>
                <a:lnTo>
                  <a:pt x="4542613" y="9223580"/>
                </a:lnTo>
                <a:lnTo>
                  <a:pt x="0" y="92235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a:grpSpLocks noChangeAspect="true"/>
          </p:cNvGrpSpPr>
          <p:nvPr/>
        </p:nvGrpSpPr>
        <p:grpSpPr>
          <a:xfrm rot="0">
            <a:off x="7069806" y="4859801"/>
            <a:ext cx="4155667" cy="8311334"/>
            <a:chOff x="0" y="0"/>
            <a:chExt cx="3175000" cy="6350000"/>
          </a:xfrm>
        </p:grpSpPr>
        <p:sp>
          <p:nvSpPr>
            <p:cNvPr name="Freeform 15" id="15"/>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7"/>
              <a:stretch>
                <a:fillRect l="0" t="-4166" r="0" b="-4166"/>
              </a:stretch>
            </a:blipFill>
          </p:spPr>
        </p:sp>
        <p:sp>
          <p:nvSpPr>
            <p:cNvPr name="Freeform 16" id="16"/>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sp>
        <p:nvSpPr>
          <p:cNvPr name="TextBox 17" id="17"/>
          <p:cNvSpPr txBox="true"/>
          <p:nvPr/>
        </p:nvSpPr>
        <p:spPr>
          <a:xfrm rot="0">
            <a:off x="5698507" y="288"/>
            <a:ext cx="6898265" cy="1095375"/>
          </a:xfrm>
          <a:prstGeom prst="rect">
            <a:avLst/>
          </a:prstGeom>
        </p:spPr>
        <p:txBody>
          <a:bodyPr anchor="t" rtlCol="false" tIns="0" lIns="0" bIns="0" rIns="0">
            <a:spAutoFit/>
          </a:bodyPr>
          <a:lstStyle/>
          <a:p>
            <a:pPr algn="ctr">
              <a:lnSpc>
                <a:spcPts val="8640"/>
              </a:lnSpc>
            </a:pPr>
            <a:r>
              <a:rPr lang="en-US" sz="7200">
                <a:solidFill>
                  <a:srgbClr val="150D0A"/>
                </a:solidFill>
                <a:latin typeface="Canva Sans Bold"/>
              </a:rPr>
              <a:t>Introduction</a:t>
            </a:r>
          </a:p>
        </p:txBody>
      </p:sp>
      <p:sp>
        <p:nvSpPr>
          <p:cNvPr name="Freeform 18" id="18"/>
          <p:cNvSpPr/>
          <p:nvPr/>
        </p:nvSpPr>
        <p:spPr>
          <a:xfrm flipH="false" flipV="false" rot="0">
            <a:off x="246104" y="113765"/>
            <a:ext cx="1188351" cy="1420854"/>
          </a:xfrm>
          <a:custGeom>
            <a:avLst/>
            <a:gdLst/>
            <a:ahLst/>
            <a:cxnLst/>
            <a:rect r="r" b="b" t="t" l="l"/>
            <a:pathLst>
              <a:path h="1420854" w="1188351">
                <a:moveTo>
                  <a:pt x="0" y="0"/>
                </a:moveTo>
                <a:lnTo>
                  <a:pt x="1188351" y="0"/>
                </a:lnTo>
                <a:lnTo>
                  <a:pt x="1188351" y="1420854"/>
                </a:lnTo>
                <a:lnTo>
                  <a:pt x="0" y="14208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9" id="19"/>
          <p:cNvSpPr/>
          <p:nvPr/>
        </p:nvSpPr>
        <p:spPr>
          <a:xfrm>
            <a:off x="6382127" y="1095663"/>
            <a:ext cx="5531025" cy="0"/>
          </a:xfrm>
          <a:prstGeom prst="line">
            <a:avLst/>
          </a:prstGeom>
          <a:ln cap="flat" w="38100">
            <a:solidFill>
              <a:srgbClr val="FF881B"/>
            </a:solidFill>
            <a:prstDash val="solid"/>
            <a:headEnd type="none" len="sm" w="sm"/>
            <a:tailEnd type="none" len="sm" w="sm"/>
          </a:ln>
        </p:spPr>
      </p:sp>
      <p:sp>
        <p:nvSpPr>
          <p:cNvPr name="TextBox 20" id="20"/>
          <p:cNvSpPr txBox="true"/>
          <p:nvPr/>
        </p:nvSpPr>
        <p:spPr>
          <a:xfrm rot="0">
            <a:off x="3497560" y="1648919"/>
            <a:ext cx="11292879" cy="800100"/>
          </a:xfrm>
          <a:prstGeom prst="rect">
            <a:avLst/>
          </a:prstGeom>
        </p:spPr>
        <p:txBody>
          <a:bodyPr anchor="t" rtlCol="false" tIns="0" lIns="0" bIns="0" rIns="0">
            <a:spAutoFit/>
          </a:bodyPr>
          <a:lstStyle/>
          <a:p>
            <a:pPr>
              <a:lnSpc>
                <a:spcPts val="6000"/>
              </a:lnSpc>
            </a:pPr>
            <a:r>
              <a:rPr lang="en-US" sz="6000" spc="-300">
                <a:solidFill>
                  <a:srgbClr val="EC6408"/>
                </a:solidFill>
                <a:latin typeface="Canva Sans Bold"/>
              </a:rPr>
              <a:t>LOCAGUIDE:</a:t>
            </a:r>
            <a:r>
              <a:rPr lang="en-US" sz="6000" spc="-300">
                <a:solidFill>
                  <a:srgbClr val="033999"/>
                </a:solidFill>
                <a:latin typeface="Canva Sans Bold"/>
              </a:rPr>
              <a:t>  </a:t>
            </a:r>
            <a:r>
              <a:rPr lang="en-US" sz="6000" spc="-300">
                <a:solidFill>
                  <a:srgbClr val="150D0A"/>
                </a:solidFill>
                <a:latin typeface="Canva Sans Bold"/>
              </a:rPr>
              <a:t>Local Travel Expert</a:t>
            </a:r>
          </a:p>
        </p:txBody>
      </p:sp>
      <p:sp>
        <p:nvSpPr>
          <p:cNvPr name="TextBox 21" id="21"/>
          <p:cNvSpPr txBox="true"/>
          <p:nvPr/>
        </p:nvSpPr>
        <p:spPr>
          <a:xfrm rot="0">
            <a:off x="1793775" y="2830825"/>
            <a:ext cx="14700451" cy="1471930"/>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Canva Sans"/>
              </a:rPr>
              <a:t>An app, designed for tourists to enhance travel experiences by seamlessly connecting users with local guides for personalized exploration and prioritizing safety through an SOS messaging system, redefining how tourists navigate and enjoy new destinations.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25000"/>
            </a:blip>
            <a:stretch>
              <a:fillRect l="-31485" t="-7303" r="-18488" b="-7278"/>
            </a:stretch>
          </a:blipFill>
        </p:spPr>
      </p:sp>
      <p:sp>
        <p:nvSpPr>
          <p:cNvPr name="AutoShape 3" id="3"/>
          <p:cNvSpPr/>
          <p:nvPr/>
        </p:nvSpPr>
        <p:spPr>
          <a:xfrm rot="0">
            <a:off x="17259300" y="9525"/>
            <a:ext cx="9525" cy="10287000"/>
          </a:xfrm>
          <a:prstGeom prst="rect">
            <a:avLst/>
          </a:prstGeom>
          <a:solidFill>
            <a:srgbClr val="000000"/>
          </a:solidFill>
        </p:spPr>
      </p:sp>
      <p:sp>
        <p:nvSpPr>
          <p:cNvPr name="Freeform 4" id="4"/>
          <p:cNvSpPr/>
          <p:nvPr/>
        </p:nvSpPr>
        <p:spPr>
          <a:xfrm flipH="false" flipV="false" rot="0">
            <a:off x="246104" y="113765"/>
            <a:ext cx="1188351" cy="1420854"/>
          </a:xfrm>
          <a:custGeom>
            <a:avLst/>
            <a:gdLst/>
            <a:ahLst/>
            <a:cxnLst/>
            <a:rect r="r" b="b" t="t" l="l"/>
            <a:pathLst>
              <a:path h="1420854" w="1188351">
                <a:moveTo>
                  <a:pt x="0" y="0"/>
                </a:moveTo>
                <a:lnTo>
                  <a:pt x="1188351" y="0"/>
                </a:lnTo>
                <a:lnTo>
                  <a:pt x="1188351" y="1420854"/>
                </a:lnTo>
                <a:lnTo>
                  <a:pt x="0" y="1420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598034" y="288"/>
            <a:ext cx="9091933" cy="1095375"/>
          </a:xfrm>
          <a:prstGeom prst="rect">
            <a:avLst/>
          </a:prstGeom>
        </p:spPr>
        <p:txBody>
          <a:bodyPr anchor="t" rtlCol="false" tIns="0" lIns="0" bIns="0" rIns="0">
            <a:spAutoFit/>
          </a:bodyPr>
          <a:lstStyle/>
          <a:p>
            <a:pPr algn="ctr">
              <a:lnSpc>
                <a:spcPts val="8640"/>
              </a:lnSpc>
            </a:pPr>
            <a:r>
              <a:rPr lang="en-US" sz="7200">
                <a:solidFill>
                  <a:srgbClr val="150D0A"/>
                </a:solidFill>
                <a:latin typeface="Canva Sans Bold"/>
              </a:rPr>
              <a:t>Demonstration</a:t>
            </a:r>
          </a:p>
        </p:txBody>
      </p:sp>
      <p:grpSp>
        <p:nvGrpSpPr>
          <p:cNvPr name="Group 6" id="6"/>
          <p:cNvGrpSpPr/>
          <p:nvPr/>
        </p:nvGrpSpPr>
        <p:grpSpPr>
          <a:xfrm rot="0">
            <a:off x="3122040" y="2534806"/>
            <a:ext cx="12043920" cy="7074035"/>
            <a:chOff x="0" y="0"/>
            <a:chExt cx="16058560" cy="9432047"/>
          </a:xfrm>
        </p:grpSpPr>
        <p:sp>
          <p:nvSpPr>
            <p:cNvPr name="Freeform 7" id="7"/>
            <p:cNvSpPr/>
            <p:nvPr/>
          </p:nvSpPr>
          <p:spPr>
            <a:xfrm flipH="false" flipV="false" rot="0">
              <a:off x="5703649" y="0"/>
              <a:ext cx="4657073" cy="9432047"/>
            </a:xfrm>
            <a:custGeom>
              <a:avLst/>
              <a:gdLst/>
              <a:ahLst/>
              <a:cxnLst/>
              <a:rect r="r" b="b" t="t" l="l"/>
              <a:pathLst>
                <a:path h="9432047" w="4657073">
                  <a:moveTo>
                    <a:pt x="0" y="0"/>
                  </a:moveTo>
                  <a:lnTo>
                    <a:pt x="4657073" y="0"/>
                  </a:lnTo>
                  <a:lnTo>
                    <a:pt x="4657073" y="9432047"/>
                  </a:lnTo>
                  <a:lnTo>
                    <a:pt x="0" y="9432047"/>
                  </a:lnTo>
                  <a:lnTo>
                    <a:pt x="0" y="0"/>
                  </a:lnTo>
                  <a:close/>
                </a:path>
              </a:pathLst>
            </a:custGeom>
            <a:blipFill>
              <a:blip r:embed="rId5"/>
              <a:stretch>
                <a:fillRect l="0" t="0" r="0" b="0"/>
              </a:stretch>
            </a:blipFill>
          </p:spPr>
        </p:sp>
        <p:grpSp>
          <p:nvGrpSpPr>
            <p:cNvPr name="Group 8" id="8"/>
            <p:cNvGrpSpPr>
              <a:grpSpLocks noChangeAspect="true"/>
            </p:cNvGrpSpPr>
            <p:nvPr/>
          </p:nvGrpSpPr>
          <p:grpSpPr>
            <a:xfrm rot="0">
              <a:off x="5776453" y="204557"/>
              <a:ext cx="4511466" cy="9022933"/>
              <a:chOff x="0" y="0"/>
              <a:chExt cx="3175000" cy="6350000"/>
            </a:xfrm>
          </p:grpSpPr>
          <p:sp>
            <p:nvSpPr>
              <p:cNvPr name="Freeform 9" id="9"/>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6"/>
                <a:stretch>
                  <a:fillRect l="0" t="-4166" r="0" b="-4166"/>
                </a:stretch>
              </a:blipFill>
            </p:spPr>
          </p:sp>
          <p:sp>
            <p:nvSpPr>
              <p:cNvPr name="Freeform 10" id="10"/>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sp>
          <p:nvSpPr>
            <p:cNvPr name="Freeform 11" id="11"/>
            <p:cNvSpPr/>
            <p:nvPr/>
          </p:nvSpPr>
          <p:spPr>
            <a:xfrm flipH="false" flipV="false" rot="0">
              <a:off x="11401487" y="0"/>
              <a:ext cx="4657073" cy="9432047"/>
            </a:xfrm>
            <a:custGeom>
              <a:avLst/>
              <a:gdLst/>
              <a:ahLst/>
              <a:cxnLst/>
              <a:rect r="r" b="b" t="t" l="l"/>
              <a:pathLst>
                <a:path h="9432047" w="4657073">
                  <a:moveTo>
                    <a:pt x="0" y="0"/>
                  </a:moveTo>
                  <a:lnTo>
                    <a:pt x="4657073" y="0"/>
                  </a:lnTo>
                  <a:lnTo>
                    <a:pt x="4657073" y="9432047"/>
                  </a:lnTo>
                  <a:lnTo>
                    <a:pt x="0" y="9432047"/>
                  </a:lnTo>
                  <a:lnTo>
                    <a:pt x="0" y="0"/>
                  </a:lnTo>
                  <a:close/>
                </a:path>
              </a:pathLst>
            </a:custGeom>
            <a:blipFill>
              <a:blip r:embed="rId5"/>
              <a:stretch>
                <a:fillRect l="0" t="0" r="0" b="0"/>
              </a:stretch>
            </a:blipFill>
          </p:spPr>
        </p:sp>
        <p:grpSp>
          <p:nvGrpSpPr>
            <p:cNvPr name="Group 12" id="12"/>
            <p:cNvGrpSpPr>
              <a:grpSpLocks noChangeAspect="true"/>
            </p:cNvGrpSpPr>
            <p:nvPr/>
          </p:nvGrpSpPr>
          <p:grpSpPr>
            <a:xfrm rot="0">
              <a:off x="11474291" y="204557"/>
              <a:ext cx="4511466" cy="9022933"/>
              <a:chOff x="0" y="0"/>
              <a:chExt cx="3175000" cy="6350000"/>
            </a:xfrm>
          </p:grpSpPr>
          <p:sp>
            <p:nvSpPr>
              <p:cNvPr name="Freeform 13" id="13"/>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7"/>
                <a:stretch>
                  <a:fillRect l="0" t="-4166" r="0" b="-4166"/>
                </a:stretch>
              </a:blipFill>
            </p:spPr>
          </p:sp>
          <p:sp>
            <p:nvSpPr>
              <p:cNvPr name="Freeform 14" id="14"/>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sp>
          <p:nvSpPr>
            <p:cNvPr name="AutoShape 15" id="15"/>
            <p:cNvSpPr/>
            <p:nvPr/>
          </p:nvSpPr>
          <p:spPr>
            <a:xfrm>
              <a:off x="4881978" y="4738934"/>
              <a:ext cx="536014" cy="0"/>
            </a:xfrm>
            <a:prstGeom prst="line">
              <a:avLst/>
            </a:prstGeom>
            <a:ln cap="flat" w="76200">
              <a:solidFill>
                <a:srgbClr val="9C4544"/>
              </a:solidFill>
              <a:prstDash val="solid"/>
              <a:headEnd type="none" len="sm" w="sm"/>
              <a:tailEnd type="arrow" len="sm" w="med"/>
            </a:ln>
          </p:spPr>
        </p:sp>
        <p:sp>
          <p:nvSpPr>
            <p:cNvPr name="AutoShape 16" id="16"/>
            <p:cNvSpPr/>
            <p:nvPr/>
          </p:nvSpPr>
          <p:spPr>
            <a:xfrm>
              <a:off x="10613098" y="4750390"/>
              <a:ext cx="536014" cy="0"/>
            </a:xfrm>
            <a:prstGeom prst="line">
              <a:avLst/>
            </a:prstGeom>
            <a:ln cap="flat" w="76200">
              <a:solidFill>
                <a:srgbClr val="9C4544"/>
              </a:solidFill>
              <a:prstDash val="solid"/>
              <a:headEnd type="none" len="sm" w="sm"/>
              <a:tailEnd type="arrow" len="sm" w="med"/>
            </a:ln>
          </p:spPr>
        </p:sp>
        <p:sp>
          <p:nvSpPr>
            <p:cNvPr name="Freeform 17" id="17"/>
            <p:cNvSpPr/>
            <p:nvPr/>
          </p:nvSpPr>
          <p:spPr>
            <a:xfrm flipH="false" flipV="false" rot="0">
              <a:off x="0" y="0"/>
              <a:ext cx="4657073" cy="9432047"/>
            </a:xfrm>
            <a:custGeom>
              <a:avLst/>
              <a:gdLst/>
              <a:ahLst/>
              <a:cxnLst/>
              <a:rect r="r" b="b" t="t" l="l"/>
              <a:pathLst>
                <a:path h="9432047" w="4657073">
                  <a:moveTo>
                    <a:pt x="0" y="0"/>
                  </a:moveTo>
                  <a:lnTo>
                    <a:pt x="4657073" y="0"/>
                  </a:lnTo>
                  <a:lnTo>
                    <a:pt x="4657073" y="9432047"/>
                  </a:lnTo>
                  <a:lnTo>
                    <a:pt x="0" y="9432047"/>
                  </a:lnTo>
                  <a:lnTo>
                    <a:pt x="0" y="0"/>
                  </a:lnTo>
                  <a:close/>
                </a:path>
              </a:pathLst>
            </a:custGeom>
            <a:blipFill>
              <a:blip r:embed="rId5"/>
              <a:stretch>
                <a:fillRect l="0" t="0" r="0" b="0"/>
              </a:stretch>
            </a:blipFill>
          </p:spPr>
        </p:sp>
        <p:grpSp>
          <p:nvGrpSpPr>
            <p:cNvPr name="Group 18" id="18"/>
            <p:cNvGrpSpPr>
              <a:grpSpLocks noChangeAspect="true"/>
            </p:cNvGrpSpPr>
            <p:nvPr/>
          </p:nvGrpSpPr>
          <p:grpSpPr>
            <a:xfrm rot="0">
              <a:off x="72803" y="208623"/>
              <a:ext cx="4511466" cy="9022933"/>
              <a:chOff x="0" y="0"/>
              <a:chExt cx="3175000" cy="6350000"/>
            </a:xfrm>
          </p:grpSpPr>
          <p:sp>
            <p:nvSpPr>
              <p:cNvPr name="Freeform 19" id="19"/>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8"/>
                <a:stretch>
                  <a:fillRect l="0" t="-4166" r="0" b="-4166"/>
                </a:stretch>
              </a:blipFill>
            </p:spPr>
          </p:sp>
          <p:sp>
            <p:nvSpPr>
              <p:cNvPr name="Freeform 20" id="20"/>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grpSp>
      <p:sp>
        <p:nvSpPr>
          <p:cNvPr name="AutoShape 21" id="21"/>
          <p:cNvSpPr/>
          <p:nvPr/>
        </p:nvSpPr>
        <p:spPr>
          <a:xfrm>
            <a:off x="5926635" y="1095663"/>
            <a:ext cx="6524987" cy="0"/>
          </a:xfrm>
          <a:prstGeom prst="line">
            <a:avLst/>
          </a:prstGeom>
          <a:ln cap="flat" w="38100">
            <a:solidFill>
              <a:srgbClr val="FF881B"/>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25000"/>
            </a:blip>
            <a:stretch>
              <a:fillRect l="-31485" t="-7303" r="-18488" b="-7278"/>
            </a:stretch>
          </a:blipFill>
        </p:spPr>
      </p:sp>
      <p:sp>
        <p:nvSpPr>
          <p:cNvPr name="Freeform 3" id="3"/>
          <p:cNvSpPr/>
          <p:nvPr/>
        </p:nvSpPr>
        <p:spPr>
          <a:xfrm flipH="false" flipV="false" rot="0">
            <a:off x="3750039" y="1063420"/>
            <a:ext cx="4542613" cy="9223580"/>
          </a:xfrm>
          <a:custGeom>
            <a:avLst/>
            <a:gdLst/>
            <a:ahLst/>
            <a:cxnLst/>
            <a:rect r="r" b="b" t="t" l="l"/>
            <a:pathLst>
              <a:path h="9223580" w="4542613">
                <a:moveTo>
                  <a:pt x="0" y="0"/>
                </a:moveTo>
                <a:lnTo>
                  <a:pt x="4542613" y="0"/>
                </a:lnTo>
                <a:lnTo>
                  <a:pt x="4542613" y="9223580"/>
                </a:lnTo>
                <a:lnTo>
                  <a:pt x="0" y="92235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3943512" y="1975666"/>
            <a:ext cx="4155667" cy="8311334"/>
            <a:chOff x="0" y="0"/>
            <a:chExt cx="3175000" cy="6350000"/>
          </a:xfrm>
        </p:grpSpPr>
        <p:sp>
          <p:nvSpPr>
            <p:cNvPr name="Freeform 5" id="5"/>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5"/>
              <a:stretch>
                <a:fillRect l="0" t="-5555" r="0" b="-5555"/>
              </a:stretch>
            </a:blipFill>
          </p:spPr>
        </p:sp>
        <p:sp>
          <p:nvSpPr>
            <p:cNvPr name="Freeform 6" id="6"/>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sp>
        <p:nvSpPr>
          <p:cNvPr name="Freeform 7" id="7"/>
          <p:cNvSpPr/>
          <p:nvPr/>
        </p:nvSpPr>
        <p:spPr>
          <a:xfrm flipH="false" flipV="false" rot="0">
            <a:off x="9995348" y="1063420"/>
            <a:ext cx="4542613" cy="9223580"/>
          </a:xfrm>
          <a:custGeom>
            <a:avLst/>
            <a:gdLst/>
            <a:ahLst/>
            <a:cxnLst/>
            <a:rect r="r" b="b" t="t" l="l"/>
            <a:pathLst>
              <a:path h="9223580" w="4542613">
                <a:moveTo>
                  <a:pt x="0" y="0"/>
                </a:moveTo>
                <a:lnTo>
                  <a:pt x="4542613" y="0"/>
                </a:lnTo>
                <a:lnTo>
                  <a:pt x="4542613" y="9223580"/>
                </a:lnTo>
                <a:lnTo>
                  <a:pt x="0" y="92235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a:grpSpLocks noChangeAspect="true"/>
          </p:cNvGrpSpPr>
          <p:nvPr/>
        </p:nvGrpSpPr>
        <p:grpSpPr>
          <a:xfrm rot="0">
            <a:off x="10188821" y="1975666"/>
            <a:ext cx="4155667" cy="8311334"/>
            <a:chOff x="0" y="0"/>
            <a:chExt cx="3175000" cy="6350000"/>
          </a:xfrm>
        </p:grpSpPr>
        <p:sp>
          <p:nvSpPr>
            <p:cNvPr name="Freeform 9" id="9"/>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6"/>
              <a:stretch>
                <a:fillRect l="0" t="-4054" r="0" b="-4054"/>
              </a:stretch>
            </a:blipFill>
          </p:spPr>
        </p:sp>
        <p:sp>
          <p:nvSpPr>
            <p:cNvPr name="Freeform 10" id="10"/>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sp>
        <p:nvSpPr>
          <p:cNvPr name="Freeform 11" id="11"/>
          <p:cNvSpPr/>
          <p:nvPr/>
        </p:nvSpPr>
        <p:spPr>
          <a:xfrm flipH="false" flipV="false" rot="0">
            <a:off x="246104" y="113765"/>
            <a:ext cx="1188351" cy="1420854"/>
          </a:xfrm>
          <a:custGeom>
            <a:avLst/>
            <a:gdLst/>
            <a:ahLst/>
            <a:cxnLst/>
            <a:rect r="r" b="b" t="t" l="l"/>
            <a:pathLst>
              <a:path h="1420854" w="1188351">
                <a:moveTo>
                  <a:pt x="0" y="0"/>
                </a:moveTo>
                <a:lnTo>
                  <a:pt x="1188351" y="0"/>
                </a:lnTo>
                <a:lnTo>
                  <a:pt x="1188351" y="1420854"/>
                </a:lnTo>
                <a:lnTo>
                  <a:pt x="0" y="14208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4622692" y="243802"/>
            <a:ext cx="279730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Tourist: Jugal</a:t>
            </a:r>
          </a:p>
        </p:txBody>
      </p:sp>
      <p:sp>
        <p:nvSpPr>
          <p:cNvPr name="TextBox 13" id="13"/>
          <p:cNvSpPr txBox="true"/>
          <p:nvPr/>
        </p:nvSpPr>
        <p:spPr>
          <a:xfrm rot="0">
            <a:off x="10701175" y="243802"/>
            <a:ext cx="358470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Guide: Pratyoosh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25000"/>
            </a:blip>
            <a:stretch>
              <a:fillRect l="-31485" t="-7303" r="-18488" b="-7278"/>
            </a:stretch>
          </a:blipFill>
        </p:spPr>
      </p:sp>
      <p:grpSp>
        <p:nvGrpSpPr>
          <p:cNvPr name="Group 3" id="3"/>
          <p:cNvGrpSpPr/>
          <p:nvPr/>
        </p:nvGrpSpPr>
        <p:grpSpPr>
          <a:xfrm rot="0">
            <a:off x="3750039" y="1063420"/>
            <a:ext cx="10787922" cy="9223580"/>
            <a:chOff x="0" y="0"/>
            <a:chExt cx="14383896" cy="12298106"/>
          </a:xfrm>
        </p:grpSpPr>
        <p:sp>
          <p:nvSpPr>
            <p:cNvPr name="Freeform 4" id="4"/>
            <p:cNvSpPr/>
            <p:nvPr/>
          </p:nvSpPr>
          <p:spPr>
            <a:xfrm flipH="false" flipV="false" rot="0">
              <a:off x="0" y="0"/>
              <a:ext cx="6056817" cy="12298106"/>
            </a:xfrm>
            <a:custGeom>
              <a:avLst/>
              <a:gdLst/>
              <a:ahLst/>
              <a:cxnLst/>
              <a:rect r="r" b="b" t="t" l="l"/>
              <a:pathLst>
                <a:path h="12298106" w="6056817">
                  <a:moveTo>
                    <a:pt x="0" y="0"/>
                  </a:moveTo>
                  <a:lnTo>
                    <a:pt x="6056817" y="0"/>
                  </a:lnTo>
                  <a:lnTo>
                    <a:pt x="6056817" y="12298106"/>
                  </a:lnTo>
                  <a:lnTo>
                    <a:pt x="0" y="122981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a:grpSpLocks noChangeAspect="true"/>
            </p:cNvGrpSpPr>
            <p:nvPr/>
          </p:nvGrpSpPr>
          <p:grpSpPr>
            <a:xfrm rot="0">
              <a:off x="257964" y="1216328"/>
              <a:ext cx="5540889" cy="11081778"/>
              <a:chOff x="0" y="0"/>
              <a:chExt cx="3175000" cy="6350000"/>
            </a:xfrm>
          </p:grpSpPr>
          <p:sp>
            <p:nvSpPr>
              <p:cNvPr name="Freeform 6" id="6"/>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5"/>
                <a:stretch>
                  <a:fillRect l="0" t="-5555" r="0" b="-5555"/>
                </a:stretch>
              </a:blipFill>
            </p:spPr>
          </p:sp>
          <p:sp>
            <p:nvSpPr>
              <p:cNvPr name="Freeform 7" id="7"/>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sp>
          <p:nvSpPr>
            <p:cNvPr name="Freeform 8" id="8"/>
            <p:cNvSpPr/>
            <p:nvPr/>
          </p:nvSpPr>
          <p:spPr>
            <a:xfrm flipH="false" flipV="false" rot="0">
              <a:off x="8327078" y="0"/>
              <a:ext cx="6056817" cy="12298106"/>
            </a:xfrm>
            <a:custGeom>
              <a:avLst/>
              <a:gdLst/>
              <a:ahLst/>
              <a:cxnLst/>
              <a:rect r="r" b="b" t="t" l="l"/>
              <a:pathLst>
                <a:path h="12298106" w="6056817">
                  <a:moveTo>
                    <a:pt x="0" y="0"/>
                  </a:moveTo>
                  <a:lnTo>
                    <a:pt x="6056818" y="0"/>
                  </a:lnTo>
                  <a:lnTo>
                    <a:pt x="6056818" y="12298106"/>
                  </a:lnTo>
                  <a:lnTo>
                    <a:pt x="0" y="122981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a:grpSpLocks noChangeAspect="true"/>
            </p:cNvGrpSpPr>
            <p:nvPr/>
          </p:nvGrpSpPr>
          <p:grpSpPr>
            <a:xfrm rot="0">
              <a:off x="8585042" y="1216328"/>
              <a:ext cx="5540889" cy="11081778"/>
              <a:chOff x="0" y="0"/>
              <a:chExt cx="3175000" cy="6350000"/>
            </a:xfrm>
          </p:grpSpPr>
          <p:sp>
            <p:nvSpPr>
              <p:cNvPr name="Freeform 10" id="10"/>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6"/>
                <a:stretch>
                  <a:fillRect l="-6250" t="0" r="-6250" b="0"/>
                </a:stretch>
              </a:blipFill>
            </p:spPr>
          </p:sp>
          <p:sp>
            <p:nvSpPr>
              <p:cNvPr name="Freeform 11" id="11"/>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grpSp>
      <p:sp>
        <p:nvSpPr>
          <p:cNvPr name="Freeform 12" id="12"/>
          <p:cNvSpPr/>
          <p:nvPr/>
        </p:nvSpPr>
        <p:spPr>
          <a:xfrm flipH="false" flipV="false" rot="0">
            <a:off x="246104" y="113765"/>
            <a:ext cx="1188351" cy="1420854"/>
          </a:xfrm>
          <a:custGeom>
            <a:avLst/>
            <a:gdLst/>
            <a:ahLst/>
            <a:cxnLst/>
            <a:rect r="r" b="b" t="t" l="l"/>
            <a:pathLst>
              <a:path h="1420854" w="1188351">
                <a:moveTo>
                  <a:pt x="0" y="0"/>
                </a:moveTo>
                <a:lnTo>
                  <a:pt x="1188351" y="0"/>
                </a:lnTo>
                <a:lnTo>
                  <a:pt x="1188351" y="1420854"/>
                </a:lnTo>
                <a:lnTo>
                  <a:pt x="0" y="14208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4622692" y="243802"/>
            <a:ext cx="279730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Tourist: Jugal</a:t>
            </a:r>
          </a:p>
        </p:txBody>
      </p:sp>
      <p:sp>
        <p:nvSpPr>
          <p:cNvPr name="TextBox 14" id="14"/>
          <p:cNvSpPr txBox="true"/>
          <p:nvPr/>
        </p:nvSpPr>
        <p:spPr>
          <a:xfrm rot="0">
            <a:off x="9427073" y="243802"/>
            <a:ext cx="585814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Emergency Contact : Aashra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25000"/>
            </a:blip>
            <a:stretch>
              <a:fillRect l="-31485" t="-7303" r="-18488" b="-7278"/>
            </a:stretch>
          </a:blipFill>
        </p:spPr>
      </p:sp>
      <p:sp>
        <p:nvSpPr>
          <p:cNvPr name="AutoShape 3" id="3"/>
          <p:cNvSpPr/>
          <p:nvPr/>
        </p:nvSpPr>
        <p:spPr>
          <a:xfrm rot="0">
            <a:off x="17259300" y="9525"/>
            <a:ext cx="9525" cy="10287000"/>
          </a:xfrm>
          <a:prstGeom prst="rect">
            <a:avLst/>
          </a:prstGeom>
          <a:solidFill>
            <a:srgbClr val="000000"/>
          </a:solidFill>
        </p:spPr>
      </p:sp>
      <p:sp>
        <p:nvSpPr>
          <p:cNvPr name="Freeform 4" id="4"/>
          <p:cNvSpPr/>
          <p:nvPr/>
        </p:nvSpPr>
        <p:spPr>
          <a:xfrm flipH="false" flipV="false" rot="0">
            <a:off x="246104" y="113765"/>
            <a:ext cx="1188351" cy="1420854"/>
          </a:xfrm>
          <a:custGeom>
            <a:avLst/>
            <a:gdLst/>
            <a:ahLst/>
            <a:cxnLst/>
            <a:rect r="r" b="b" t="t" l="l"/>
            <a:pathLst>
              <a:path h="1420854" w="1188351">
                <a:moveTo>
                  <a:pt x="0" y="0"/>
                </a:moveTo>
                <a:lnTo>
                  <a:pt x="1188351" y="0"/>
                </a:lnTo>
                <a:lnTo>
                  <a:pt x="1188351" y="1420854"/>
                </a:lnTo>
                <a:lnTo>
                  <a:pt x="0" y="1420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598034" y="288"/>
            <a:ext cx="9091933" cy="1095375"/>
          </a:xfrm>
          <a:prstGeom prst="rect">
            <a:avLst/>
          </a:prstGeom>
        </p:spPr>
        <p:txBody>
          <a:bodyPr anchor="t" rtlCol="false" tIns="0" lIns="0" bIns="0" rIns="0">
            <a:spAutoFit/>
          </a:bodyPr>
          <a:lstStyle/>
          <a:p>
            <a:pPr algn="ctr">
              <a:lnSpc>
                <a:spcPts val="8640"/>
              </a:lnSpc>
            </a:pPr>
            <a:r>
              <a:rPr lang="en-US" sz="7200">
                <a:solidFill>
                  <a:srgbClr val="150D0A"/>
                </a:solidFill>
                <a:latin typeface="Canva Sans Bold"/>
              </a:rPr>
              <a:t>Size of The Market</a:t>
            </a:r>
          </a:p>
        </p:txBody>
      </p:sp>
      <p:grpSp>
        <p:nvGrpSpPr>
          <p:cNvPr name="Group 6" id="6"/>
          <p:cNvGrpSpPr>
            <a:grpSpLocks noChangeAspect="true"/>
          </p:cNvGrpSpPr>
          <p:nvPr/>
        </p:nvGrpSpPr>
        <p:grpSpPr>
          <a:xfrm rot="0">
            <a:off x="9066558" y="1515177"/>
            <a:ext cx="7743123" cy="7743123"/>
            <a:chOff x="0" y="0"/>
            <a:chExt cx="14400530" cy="14400530"/>
          </a:xfrm>
        </p:grpSpPr>
        <p:sp>
          <p:nvSpPr>
            <p:cNvPr name="Freeform 7" id="7"/>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FFBB7E"/>
            </a:solidFill>
          </p:spPr>
        </p:sp>
      </p:grpSp>
      <p:grpSp>
        <p:nvGrpSpPr>
          <p:cNvPr name="Group 8" id="8"/>
          <p:cNvGrpSpPr>
            <a:grpSpLocks noChangeAspect="true"/>
          </p:cNvGrpSpPr>
          <p:nvPr/>
        </p:nvGrpSpPr>
        <p:grpSpPr>
          <a:xfrm rot="0">
            <a:off x="11277172" y="3725791"/>
            <a:ext cx="5532509" cy="5532509"/>
            <a:chOff x="0" y="0"/>
            <a:chExt cx="14400530" cy="14400530"/>
          </a:xfrm>
        </p:grpSpPr>
        <p:sp>
          <p:nvSpPr>
            <p:cNvPr name="Freeform 9" id="9"/>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C5E2FD"/>
            </a:solidFill>
          </p:spPr>
        </p:sp>
      </p:grpSp>
      <p:grpSp>
        <p:nvGrpSpPr>
          <p:cNvPr name="Group 10" id="10"/>
          <p:cNvGrpSpPr>
            <a:grpSpLocks noChangeAspect="true"/>
          </p:cNvGrpSpPr>
          <p:nvPr/>
        </p:nvGrpSpPr>
        <p:grpSpPr>
          <a:xfrm rot="0">
            <a:off x="13523634" y="5972252"/>
            <a:ext cx="3286048" cy="3286048"/>
            <a:chOff x="0" y="0"/>
            <a:chExt cx="14400530" cy="14400530"/>
          </a:xfrm>
        </p:grpSpPr>
        <p:sp>
          <p:nvSpPr>
            <p:cNvPr name="Freeform 11" id="11"/>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B8B9B9"/>
            </a:solidFill>
          </p:spPr>
        </p:sp>
      </p:grpSp>
      <p:sp>
        <p:nvSpPr>
          <p:cNvPr name="TextBox 12" id="12"/>
          <p:cNvSpPr txBox="true"/>
          <p:nvPr/>
        </p:nvSpPr>
        <p:spPr>
          <a:xfrm rot="0">
            <a:off x="11057575" y="2173795"/>
            <a:ext cx="3210081" cy="521335"/>
          </a:xfrm>
          <a:prstGeom prst="rect">
            <a:avLst/>
          </a:prstGeom>
        </p:spPr>
        <p:txBody>
          <a:bodyPr anchor="t" rtlCol="false" tIns="0" lIns="0" bIns="0" rIns="0">
            <a:spAutoFit/>
          </a:bodyPr>
          <a:lstStyle/>
          <a:p>
            <a:pPr algn="ctr">
              <a:lnSpc>
                <a:spcPts val="4159"/>
              </a:lnSpc>
            </a:pPr>
            <a:r>
              <a:rPr lang="en-US" sz="3199">
                <a:solidFill>
                  <a:srgbClr val="FFFFFF"/>
                </a:solidFill>
                <a:latin typeface="IBM Plex Sans Bold"/>
              </a:rPr>
              <a:t>US $ 1 Trillion</a:t>
            </a:r>
          </a:p>
        </p:txBody>
      </p:sp>
      <p:sp>
        <p:nvSpPr>
          <p:cNvPr name="TextBox 13" id="13"/>
          <p:cNvSpPr txBox="true"/>
          <p:nvPr/>
        </p:nvSpPr>
        <p:spPr>
          <a:xfrm rot="0">
            <a:off x="11481705" y="3009455"/>
            <a:ext cx="2531175" cy="576910"/>
          </a:xfrm>
          <a:prstGeom prst="rect">
            <a:avLst/>
          </a:prstGeom>
        </p:spPr>
        <p:txBody>
          <a:bodyPr anchor="t" rtlCol="false" tIns="0" lIns="0" bIns="0" rIns="0">
            <a:spAutoFit/>
          </a:bodyPr>
          <a:lstStyle/>
          <a:p>
            <a:pPr algn="ctr">
              <a:lnSpc>
                <a:spcPts val="2326"/>
              </a:lnSpc>
            </a:pPr>
            <a:r>
              <a:rPr lang="en-US" sz="1662">
                <a:solidFill>
                  <a:srgbClr val="FFFFFF"/>
                </a:solidFill>
                <a:latin typeface="IBM Plex Sans Medium"/>
              </a:rPr>
              <a:t>Total Available Market (TAM)</a:t>
            </a:r>
          </a:p>
        </p:txBody>
      </p:sp>
      <p:sp>
        <p:nvSpPr>
          <p:cNvPr name="TextBox 14" id="14"/>
          <p:cNvSpPr txBox="true"/>
          <p:nvPr/>
        </p:nvSpPr>
        <p:spPr>
          <a:xfrm rot="0">
            <a:off x="12579825" y="4550745"/>
            <a:ext cx="3141130" cy="521335"/>
          </a:xfrm>
          <a:prstGeom prst="rect">
            <a:avLst/>
          </a:prstGeom>
        </p:spPr>
        <p:txBody>
          <a:bodyPr anchor="t" rtlCol="false" tIns="0" lIns="0" bIns="0" rIns="0">
            <a:spAutoFit/>
          </a:bodyPr>
          <a:lstStyle/>
          <a:p>
            <a:pPr algn="ctr">
              <a:lnSpc>
                <a:spcPts val="4160"/>
              </a:lnSpc>
            </a:pPr>
            <a:r>
              <a:rPr lang="en-US" sz="3200">
                <a:solidFill>
                  <a:srgbClr val="FFFFFF"/>
                </a:solidFill>
                <a:latin typeface="IBM Plex Sans Bold"/>
              </a:rPr>
              <a:t>US $ 146 Million </a:t>
            </a:r>
          </a:p>
        </p:txBody>
      </p:sp>
      <p:sp>
        <p:nvSpPr>
          <p:cNvPr name="TextBox 15" id="15"/>
          <p:cNvSpPr txBox="true"/>
          <p:nvPr/>
        </p:nvSpPr>
        <p:spPr>
          <a:xfrm rot="0">
            <a:off x="12893499" y="5377214"/>
            <a:ext cx="2299856" cy="503555"/>
          </a:xfrm>
          <a:prstGeom prst="rect">
            <a:avLst/>
          </a:prstGeom>
        </p:spPr>
        <p:txBody>
          <a:bodyPr anchor="t" rtlCol="false" tIns="0" lIns="0" bIns="0" rIns="0">
            <a:spAutoFit/>
          </a:bodyPr>
          <a:lstStyle/>
          <a:p>
            <a:pPr algn="ctr">
              <a:lnSpc>
                <a:spcPts val="2079"/>
              </a:lnSpc>
            </a:pPr>
            <a:r>
              <a:rPr lang="en-US" sz="1599">
                <a:solidFill>
                  <a:srgbClr val="FFFFFF"/>
                </a:solidFill>
                <a:latin typeface="IBM Plex Sans Medium"/>
              </a:rPr>
              <a:t>Serviceable Available Market (SAM)</a:t>
            </a:r>
          </a:p>
        </p:txBody>
      </p:sp>
      <p:sp>
        <p:nvSpPr>
          <p:cNvPr name="TextBox 16" id="16"/>
          <p:cNvSpPr txBox="true"/>
          <p:nvPr/>
        </p:nvSpPr>
        <p:spPr>
          <a:xfrm rot="0">
            <a:off x="14043427" y="7596226"/>
            <a:ext cx="2480825" cy="586740"/>
          </a:xfrm>
          <a:prstGeom prst="rect">
            <a:avLst/>
          </a:prstGeom>
        </p:spPr>
        <p:txBody>
          <a:bodyPr anchor="t" rtlCol="false" tIns="0" lIns="0" bIns="0" rIns="0">
            <a:spAutoFit/>
          </a:bodyPr>
          <a:lstStyle/>
          <a:p>
            <a:pPr algn="ctr">
              <a:lnSpc>
                <a:spcPts val="2339"/>
              </a:lnSpc>
            </a:pPr>
            <a:r>
              <a:rPr lang="en-US" sz="1799">
                <a:solidFill>
                  <a:srgbClr val="FFFFFF"/>
                </a:solidFill>
                <a:latin typeface="IBM Plex Sans Medium"/>
              </a:rPr>
              <a:t>Serviceable Obtainable Market (SOM)</a:t>
            </a:r>
          </a:p>
        </p:txBody>
      </p:sp>
      <p:grpSp>
        <p:nvGrpSpPr>
          <p:cNvPr name="Group 17" id="17"/>
          <p:cNvGrpSpPr/>
          <p:nvPr/>
        </p:nvGrpSpPr>
        <p:grpSpPr>
          <a:xfrm rot="0">
            <a:off x="1427833" y="2113100"/>
            <a:ext cx="428330" cy="42833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33232"/>
            </a:solidFill>
          </p:spPr>
        </p:sp>
        <p:sp>
          <p:nvSpPr>
            <p:cNvPr name="TextBox 19" id="19"/>
            <p:cNvSpPr txBox="true"/>
            <p:nvPr/>
          </p:nvSpPr>
          <p:spPr>
            <a:xfrm>
              <a:off x="139700" y="82550"/>
              <a:ext cx="533400" cy="590550"/>
            </a:xfrm>
            <a:prstGeom prst="rect">
              <a:avLst/>
            </a:prstGeom>
          </p:spPr>
          <p:txBody>
            <a:bodyPr anchor="ctr" rtlCol="false" tIns="50800" lIns="50800" bIns="50800" rIns="50800"/>
            <a:lstStyle/>
            <a:p>
              <a:pPr algn="ctr">
                <a:lnSpc>
                  <a:spcPts val="3499"/>
                </a:lnSpc>
              </a:pPr>
            </a:p>
          </p:txBody>
        </p:sp>
      </p:grpSp>
      <p:sp>
        <p:nvSpPr>
          <p:cNvPr name="TextBox 20" id="20"/>
          <p:cNvSpPr txBox="true"/>
          <p:nvPr/>
        </p:nvSpPr>
        <p:spPr>
          <a:xfrm rot="0">
            <a:off x="2180731" y="2767215"/>
            <a:ext cx="6025927" cy="1638300"/>
          </a:xfrm>
          <a:prstGeom prst="rect">
            <a:avLst/>
          </a:prstGeom>
        </p:spPr>
        <p:txBody>
          <a:bodyPr anchor="t" rtlCol="false" tIns="0" lIns="0" bIns="0" rIns="0">
            <a:spAutoFit/>
          </a:bodyPr>
          <a:lstStyle/>
          <a:p>
            <a:pPr algn="just">
              <a:lnSpc>
                <a:spcPts val="3240"/>
              </a:lnSpc>
            </a:pPr>
            <a:r>
              <a:rPr lang="en-US" sz="2700" spc="-27">
                <a:solidFill>
                  <a:srgbClr val="2E3436"/>
                </a:solidFill>
                <a:latin typeface="IBM Plex Sans"/>
              </a:rPr>
              <a:t>The global tourism industry holds an estimated value of $ 1 trillion in 2022. </a:t>
            </a:r>
          </a:p>
          <a:p>
            <a:pPr algn="just">
              <a:lnSpc>
                <a:spcPts val="3240"/>
              </a:lnSpc>
            </a:pPr>
          </a:p>
          <a:p>
            <a:pPr algn="just">
              <a:lnSpc>
                <a:spcPts val="3240"/>
              </a:lnSpc>
            </a:pPr>
          </a:p>
        </p:txBody>
      </p:sp>
      <p:sp>
        <p:nvSpPr>
          <p:cNvPr name="TextBox 21" id="21"/>
          <p:cNvSpPr txBox="true"/>
          <p:nvPr/>
        </p:nvSpPr>
        <p:spPr>
          <a:xfrm rot="0">
            <a:off x="2180731" y="2026445"/>
            <a:ext cx="6025927" cy="523876"/>
          </a:xfrm>
          <a:prstGeom prst="rect">
            <a:avLst/>
          </a:prstGeom>
        </p:spPr>
        <p:txBody>
          <a:bodyPr anchor="t" rtlCol="false" tIns="0" lIns="0" bIns="0" rIns="0">
            <a:spAutoFit/>
          </a:bodyPr>
          <a:lstStyle/>
          <a:p>
            <a:pPr algn="just">
              <a:lnSpc>
                <a:spcPts val="4499"/>
              </a:lnSpc>
            </a:pPr>
            <a:r>
              <a:rPr lang="en-US" sz="2999" spc="-29">
                <a:solidFill>
                  <a:srgbClr val="2E3436"/>
                </a:solidFill>
                <a:latin typeface="IBM Plex Sans Medium"/>
              </a:rPr>
              <a:t>Total Available Market (TAM)</a:t>
            </a:r>
          </a:p>
        </p:txBody>
      </p:sp>
      <p:grpSp>
        <p:nvGrpSpPr>
          <p:cNvPr name="Group 22" id="22"/>
          <p:cNvGrpSpPr/>
          <p:nvPr/>
        </p:nvGrpSpPr>
        <p:grpSpPr>
          <a:xfrm rot="0">
            <a:off x="1208621" y="4346988"/>
            <a:ext cx="428330" cy="42833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33232"/>
            </a:solidFill>
          </p:spPr>
        </p:sp>
        <p:sp>
          <p:nvSpPr>
            <p:cNvPr name="TextBox 24" id="24"/>
            <p:cNvSpPr txBox="true"/>
            <p:nvPr/>
          </p:nvSpPr>
          <p:spPr>
            <a:xfrm>
              <a:off x="139700" y="82550"/>
              <a:ext cx="533400" cy="590550"/>
            </a:xfrm>
            <a:prstGeom prst="rect">
              <a:avLst/>
            </a:prstGeom>
          </p:spPr>
          <p:txBody>
            <a:bodyPr anchor="ctr" rtlCol="false" tIns="50800" lIns="50800" bIns="50800" rIns="50800"/>
            <a:lstStyle/>
            <a:p>
              <a:pPr algn="ctr">
                <a:lnSpc>
                  <a:spcPts val="3499"/>
                </a:lnSpc>
              </a:pPr>
            </a:p>
          </p:txBody>
        </p:sp>
      </p:grpSp>
      <p:sp>
        <p:nvSpPr>
          <p:cNvPr name="TextBox 25" id="25"/>
          <p:cNvSpPr txBox="true"/>
          <p:nvPr/>
        </p:nvSpPr>
        <p:spPr>
          <a:xfrm rot="0">
            <a:off x="1961519" y="5061619"/>
            <a:ext cx="6025927" cy="1638300"/>
          </a:xfrm>
          <a:prstGeom prst="rect">
            <a:avLst/>
          </a:prstGeom>
        </p:spPr>
        <p:txBody>
          <a:bodyPr anchor="t" rtlCol="false" tIns="0" lIns="0" bIns="0" rIns="0">
            <a:spAutoFit/>
          </a:bodyPr>
          <a:lstStyle/>
          <a:p>
            <a:pPr algn="just">
              <a:lnSpc>
                <a:spcPts val="3239"/>
              </a:lnSpc>
            </a:pPr>
            <a:r>
              <a:rPr lang="en-US" sz="2699" spc="-26">
                <a:solidFill>
                  <a:srgbClr val="2E3436"/>
                </a:solidFill>
                <a:latin typeface="IBM Plex Sans"/>
              </a:rPr>
              <a:t>The Nepalese tourism industry generates estimated annual revenue of $146 million.</a:t>
            </a:r>
          </a:p>
          <a:p>
            <a:pPr algn="just">
              <a:lnSpc>
                <a:spcPts val="3239"/>
              </a:lnSpc>
            </a:pPr>
          </a:p>
        </p:txBody>
      </p:sp>
      <p:sp>
        <p:nvSpPr>
          <p:cNvPr name="TextBox 26" id="26"/>
          <p:cNvSpPr txBox="true"/>
          <p:nvPr/>
        </p:nvSpPr>
        <p:spPr>
          <a:xfrm rot="0">
            <a:off x="1961519" y="4250809"/>
            <a:ext cx="6025927" cy="518161"/>
          </a:xfrm>
          <a:prstGeom prst="rect">
            <a:avLst/>
          </a:prstGeom>
        </p:spPr>
        <p:txBody>
          <a:bodyPr anchor="t" rtlCol="false" tIns="0" lIns="0" bIns="0" rIns="0">
            <a:spAutoFit/>
          </a:bodyPr>
          <a:lstStyle/>
          <a:p>
            <a:pPr algn="just">
              <a:lnSpc>
                <a:spcPts val="4349"/>
              </a:lnSpc>
            </a:pPr>
            <a:r>
              <a:rPr lang="en-US" sz="2899" spc="-28">
                <a:solidFill>
                  <a:srgbClr val="2E3436"/>
                </a:solidFill>
                <a:latin typeface="IBM Plex Sans Medium"/>
              </a:rPr>
              <a:t>Serviceable Available Market (SAM)</a:t>
            </a:r>
          </a:p>
        </p:txBody>
      </p:sp>
      <p:grpSp>
        <p:nvGrpSpPr>
          <p:cNvPr name="Group 27" id="27"/>
          <p:cNvGrpSpPr/>
          <p:nvPr/>
        </p:nvGrpSpPr>
        <p:grpSpPr>
          <a:xfrm rot="0">
            <a:off x="1208621" y="7186305"/>
            <a:ext cx="428330" cy="428330"/>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333232"/>
            </a:solidFill>
          </p:spPr>
        </p:sp>
        <p:sp>
          <p:nvSpPr>
            <p:cNvPr name="TextBox 29" id="29"/>
            <p:cNvSpPr txBox="true"/>
            <p:nvPr/>
          </p:nvSpPr>
          <p:spPr>
            <a:xfrm>
              <a:off x="139700" y="82550"/>
              <a:ext cx="533400" cy="590550"/>
            </a:xfrm>
            <a:prstGeom prst="rect">
              <a:avLst/>
            </a:prstGeom>
          </p:spPr>
          <p:txBody>
            <a:bodyPr anchor="ctr" rtlCol="false" tIns="50800" lIns="50800" bIns="50800" rIns="50800"/>
            <a:lstStyle/>
            <a:p>
              <a:pPr algn="ctr">
                <a:lnSpc>
                  <a:spcPts val="3499"/>
                </a:lnSpc>
              </a:pPr>
            </a:p>
          </p:txBody>
        </p:sp>
      </p:grpSp>
      <p:sp>
        <p:nvSpPr>
          <p:cNvPr name="TextBox 30" id="30"/>
          <p:cNvSpPr txBox="true"/>
          <p:nvPr/>
        </p:nvSpPr>
        <p:spPr>
          <a:xfrm rot="0">
            <a:off x="1961519" y="7046311"/>
            <a:ext cx="6025927" cy="982981"/>
          </a:xfrm>
          <a:prstGeom prst="rect">
            <a:avLst/>
          </a:prstGeom>
        </p:spPr>
        <p:txBody>
          <a:bodyPr anchor="t" rtlCol="false" tIns="0" lIns="0" bIns="0" rIns="0">
            <a:spAutoFit/>
          </a:bodyPr>
          <a:lstStyle/>
          <a:p>
            <a:pPr algn="just">
              <a:lnSpc>
                <a:spcPts val="4049"/>
              </a:lnSpc>
            </a:pPr>
            <a:r>
              <a:rPr lang="en-US" sz="2699" spc="-26">
                <a:solidFill>
                  <a:srgbClr val="2E3436"/>
                </a:solidFill>
                <a:latin typeface="IBM Plex Sans Bold"/>
              </a:rPr>
              <a:t>Serviceable Obtainable </a:t>
            </a:r>
            <a:r>
              <a:rPr lang="en-US" sz="2699" spc="-26">
                <a:solidFill>
                  <a:srgbClr val="2E3436"/>
                </a:solidFill>
                <a:latin typeface="IBM Plex Sans Bold"/>
              </a:rPr>
              <a:t>Market (SOM)</a:t>
            </a:r>
          </a:p>
          <a:p>
            <a:pPr algn="just">
              <a:lnSpc>
                <a:spcPts val="4049"/>
              </a:lnSpc>
            </a:pPr>
          </a:p>
        </p:txBody>
      </p:sp>
      <p:sp>
        <p:nvSpPr>
          <p:cNvPr name="TextBox 31" id="31"/>
          <p:cNvSpPr txBox="true"/>
          <p:nvPr/>
        </p:nvSpPr>
        <p:spPr>
          <a:xfrm rot="0">
            <a:off x="13776212" y="6842794"/>
            <a:ext cx="2834286" cy="521335"/>
          </a:xfrm>
          <a:prstGeom prst="rect">
            <a:avLst/>
          </a:prstGeom>
        </p:spPr>
        <p:txBody>
          <a:bodyPr anchor="t" rtlCol="false" tIns="0" lIns="0" bIns="0" rIns="0">
            <a:spAutoFit/>
          </a:bodyPr>
          <a:lstStyle/>
          <a:p>
            <a:pPr algn="ctr">
              <a:lnSpc>
                <a:spcPts val="4160"/>
              </a:lnSpc>
            </a:pPr>
            <a:r>
              <a:rPr lang="en-US" sz="3200">
                <a:solidFill>
                  <a:srgbClr val="FFFFFF"/>
                </a:solidFill>
                <a:latin typeface="IBM Plex Sans Bold"/>
              </a:rPr>
              <a:t>US $15 Million </a:t>
            </a:r>
          </a:p>
        </p:txBody>
      </p:sp>
      <p:sp>
        <p:nvSpPr>
          <p:cNvPr name="TextBox 32" id="32"/>
          <p:cNvSpPr txBox="true"/>
          <p:nvPr/>
        </p:nvSpPr>
        <p:spPr>
          <a:xfrm rot="0">
            <a:off x="1892563" y="7856118"/>
            <a:ext cx="6025927" cy="1638300"/>
          </a:xfrm>
          <a:prstGeom prst="rect">
            <a:avLst/>
          </a:prstGeom>
        </p:spPr>
        <p:txBody>
          <a:bodyPr anchor="t" rtlCol="false" tIns="0" lIns="0" bIns="0" rIns="0">
            <a:spAutoFit/>
          </a:bodyPr>
          <a:lstStyle/>
          <a:p>
            <a:pPr algn="just">
              <a:lnSpc>
                <a:spcPts val="3239"/>
              </a:lnSpc>
            </a:pPr>
            <a:r>
              <a:rPr lang="en-US" sz="2699" spc="-26">
                <a:solidFill>
                  <a:srgbClr val="2E3436"/>
                </a:solidFill>
                <a:latin typeface="IBM Plex Sans"/>
              </a:rPr>
              <a:t>An estimated of 10% revenue from the tourism industry is generated by tour guides. With that calculation we’ll have an SOM of  approx $15 million. </a:t>
            </a:r>
          </a:p>
        </p:txBody>
      </p:sp>
      <p:sp>
        <p:nvSpPr>
          <p:cNvPr name="AutoShape 33" id="33"/>
          <p:cNvSpPr/>
          <p:nvPr/>
        </p:nvSpPr>
        <p:spPr>
          <a:xfrm flipV="true">
            <a:off x="5193695" y="1095663"/>
            <a:ext cx="8003027" cy="0"/>
          </a:xfrm>
          <a:prstGeom prst="line">
            <a:avLst/>
          </a:prstGeom>
          <a:ln cap="flat" w="38100">
            <a:solidFill>
              <a:srgbClr val="FF881B"/>
            </a:solidFill>
            <a:prstDash val="solid"/>
            <a:headEnd type="none" len="sm" w="sm"/>
            <a:tailEnd type="none" len="sm" w="sm"/>
          </a:ln>
        </p:spPr>
      </p:sp>
      <p:sp>
        <p:nvSpPr>
          <p:cNvPr name="Freeform 34" id="34"/>
          <p:cNvSpPr/>
          <p:nvPr/>
        </p:nvSpPr>
        <p:spPr>
          <a:xfrm flipH="true" flipV="false" rot="0">
            <a:off x="10368492" y="5290808"/>
            <a:ext cx="2429544" cy="3926536"/>
          </a:xfrm>
          <a:custGeom>
            <a:avLst/>
            <a:gdLst/>
            <a:ahLst/>
            <a:cxnLst/>
            <a:rect r="r" b="b" t="t" l="l"/>
            <a:pathLst>
              <a:path h="3926536" w="2429544">
                <a:moveTo>
                  <a:pt x="2429544" y="0"/>
                </a:moveTo>
                <a:lnTo>
                  <a:pt x="0" y="0"/>
                </a:lnTo>
                <a:lnTo>
                  <a:pt x="0" y="3926536"/>
                </a:lnTo>
                <a:lnTo>
                  <a:pt x="2429544" y="3926536"/>
                </a:lnTo>
                <a:lnTo>
                  <a:pt x="242954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25000"/>
            </a:blip>
            <a:stretch>
              <a:fillRect l="-31485" t="-7303" r="-18488" b="-7278"/>
            </a:stretch>
          </a:blipFill>
        </p:spPr>
      </p:sp>
      <p:sp>
        <p:nvSpPr>
          <p:cNvPr name="Freeform 3" id="3"/>
          <p:cNvSpPr/>
          <p:nvPr/>
        </p:nvSpPr>
        <p:spPr>
          <a:xfrm flipH="false" flipV="false" rot="0">
            <a:off x="34806" y="288"/>
            <a:ext cx="765218" cy="914935"/>
          </a:xfrm>
          <a:custGeom>
            <a:avLst/>
            <a:gdLst/>
            <a:ahLst/>
            <a:cxnLst/>
            <a:rect r="r" b="b" t="t" l="l"/>
            <a:pathLst>
              <a:path h="914935" w="765218">
                <a:moveTo>
                  <a:pt x="0" y="0"/>
                </a:moveTo>
                <a:lnTo>
                  <a:pt x="765219" y="0"/>
                </a:lnTo>
                <a:lnTo>
                  <a:pt x="765219" y="914935"/>
                </a:lnTo>
                <a:lnTo>
                  <a:pt x="0" y="9149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598034" y="9813"/>
            <a:ext cx="9091933" cy="714375"/>
          </a:xfrm>
          <a:prstGeom prst="rect">
            <a:avLst/>
          </a:prstGeom>
        </p:spPr>
        <p:txBody>
          <a:bodyPr anchor="t" rtlCol="false" tIns="0" lIns="0" bIns="0" rIns="0">
            <a:spAutoFit/>
          </a:bodyPr>
          <a:lstStyle/>
          <a:p>
            <a:pPr algn="ctr">
              <a:lnSpc>
                <a:spcPts val="5759"/>
              </a:lnSpc>
            </a:pPr>
            <a:r>
              <a:rPr lang="en-US" sz="4800">
                <a:solidFill>
                  <a:srgbClr val="150D0A"/>
                </a:solidFill>
                <a:latin typeface="Canva Sans Bold"/>
              </a:rPr>
              <a:t>Business Model Canvas</a:t>
            </a:r>
          </a:p>
        </p:txBody>
      </p:sp>
      <p:graphicFrame>
        <p:nvGraphicFramePr>
          <p:cNvPr name="Table 5" id="5"/>
          <p:cNvGraphicFramePr>
            <a:graphicFrameLocks noGrp="true"/>
          </p:cNvGraphicFramePr>
          <p:nvPr/>
        </p:nvGraphicFramePr>
        <p:xfrm>
          <a:off x="14409710" y="1028700"/>
          <a:ext cx="3079472" cy="6302257"/>
        </p:xfrm>
        <a:graphic>
          <a:graphicData uri="http://schemas.openxmlformats.org/drawingml/2006/table">
            <a:tbl>
              <a:tblPr/>
              <a:tblGrid>
                <a:gridCol w="3079472"/>
              </a:tblGrid>
              <a:tr h="571500">
                <a:tc>
                  <a:txBody>
                    <a:bodyPr anchor="t" rtlCol="false"/>
                    <a:lstStyle/>
                    <a:p>
                      <a:pPr algn="ctr">
                        <a:lnSpc>
                          <a:spcPts val="2590"/>
                        </a:lnSpc>
                        <a:defRPr/>
                      </a:pPr>
                      <a:r>
                        <a:rPr lang="en-US" sz="1850">
                          <a:solidFill>
                            <a:srgbClr val="FFFFFF"/>
                          </a:solidFill>
                          <a:latin typeface="Eastman Grotesque Bold"/>
                        </a:rPr>
                        <a:t>Customer Segments</a:t>
                      </a:r>
                      <a:endParaRPr lang="en-US" sz="1100"/>
                    </a:p>
                  </a:txBody>
                  <a:tcPr marL="97901" marR="97901" marT="97901" marB="97901" anchor="t">
                    <a:lnL cmpd="sng" algn="ctr" cap="flat" w="0">
                      <a:solidFill>
                        <a:srgbClr val="3175DB"/>
                      </a:solidFill>
                      <a:prstDash val="solid"/>
                      <a:round/>
                      <a:headEnd type="none" w="med" len="med"/>
                      <a:tailEnd type="none" w="med" len="med"/>
                    </a:lnL>
                    <a:lnR cmpd="sng" algn="ctr" cap="flat" w="0">
                      <a:solidFill>
                        <a:srgbClr val="3175DB"/>
                      </a:solidFill>
                      <a:prstDash val="solid"/>
                      <a:round/>
                      <a:headEnd type="none" w="med" len="med"/>
                      <a:tailEnd type="none" w="med" len="med"/>
                    </a:lnR>
                    <a:lnT cmpd="sng" algn="ctr" cap="flat" w="0">
                      <a:solidFill>
                        <a:srgbClr val="3175DB"/>
                      </a:solidFill>
                      <a:prstDash val="solid"/>
                      <a:round/>
                      <a:headEnd type="none" w="med" len="med"/>
                      <a:tailEnd type="none" w="med" len="med"/>
                    </a:lnT>
                    <a:lnB cmpd="sng" algn="ctr" cap="flat" w="0">
                      <a:solidFill>
                        <a:srgbClr val="3175DB"/>
                      </a:solidFill>
                      <a:prstDash val="solid"/>
                      <a:round/>
                      <a:headEnd type="none" w="med" len="med"/>
                      <a:tailEnd type="none" w="med" len="med"/>
                    </a:lnB>
                    <a:solidFill>
                      <a:srgbClr val="033999"/>
                    </a:solidFill>
                  </a:tcPr>
                </a:tc>
              </a:tr>
              <a:tr h="1043301">
                <a:tc>
                  <a:txBody>
                    <a:bodyPr anchor="t" rtlCol="false"/>
                    <a:lstStyle/>
                    <a:p>
                      <a:pPr algn="ctr">
                        <a:lnSpc>
                          <a:spcPts val="1582"/>
                        </a:lnSpc>
                        <a:defRPr/>
                      </a:pPr>
                      <a:r>
                        <a:rPr lang="en-US" sz="1130">
                          <a:solidFill>
                            <a:srgbClr val="FFFFFF"/>
                          </a:solidFill>
                          <a:latin typeface="Inter"/>
                        </a:rPr>
                        <a:t>Who is our target market?</a:t>
                      </a:r>
                      <a:endParaRPr lang="en-US" sz="1100"/>
                    </a:p>
                    <a:p>
                      <a:pPr algn="ctr">
                        <a:lnSpc>
                          <a:spcPts val="1582"/>
                        </a:lnSpc>
                      </a:pPr>
                    </a:p>
                  </a:txBody>
                  <a:tcPr marL="97901" marR="97901" marT="97901" marB="97901" anchor="t">
                    <a:lnL cmpd="sng" algn="ctr" cap="flat" w="0">
                      <a:solidFill>
                        <a:srgbClr val="3175DB"/>
                      </a:solidFill>
                      <a:prstDash val="solid"/>
                      <a:round/>
                      <a:headEnd type="none" w="med" len="med"/>
                      <a:tailEnd type="none" w="med" len="med"/>
                    </a:lnL>
                    <a:lnR cmpd="sng" algn="ctr" cap="flat" w="0">
                      <a:solidFill>
                        <a:srgbClr val="3175DB"/>
                      </a:solidFill>
                      <a:prstDash val="solid"/>
                      <a:round/>
                      <a:headEnd type="none" w="med" len="med"/>
                      <a:tailEnd type="none" w="med" len="med"/>
                    </a:lnR>
                    <a:lnT cmpd="sng" algn="ctr" cap="flat" w="0">
                      <a:solidFill>
                        <a:srgbClr val="3175DB"/>
                      </a:solidFill>
                      <a:prstDash val="solid"/>
                      <a:round/>
                      <a:headEnd type="none" w="med" len="med"/>
                      <a:tailEnd type="none" w="med" len="med"/>
                    </a:lnT>
                    <a:lnB cmpd="sng" algn="ctr" cap="flat" w="0">
                      <a:solidFill>
                        <a:srgbClr val="3175DB"/>
                      </a:solidFill>
                      <a:prstDash val="solid"/>
                      <a:round/>
                      <a:headEnd type="none" w="med" len="med"/>
                      <a:tailEnd type="none" w="med" len="med"/>
                    </a:lnB>
                    <a:solidFill>
                      <a:srgbClr val="033999"/>
                    </a:solidFill>
                  </a:tcPr>
                </a:tc>
              </a:tr>
              <a:tr h="4687457">
                <a:tc>
                  <a:txBody>
                    <a:bodyPr anchor="t" rtlCol="false"/>
                    <a:lstStyle/>
                    <a:p>
                      <a:pPr algn="ctr">
                        <a:lnSpc>
                          <a:spcPts val="1582"/>
                        </a:lnSpc>
                        <a:defRPr/>
                      </a:pPr>
                      <a:r>
                        <a:rPr lang="en-US" sz="1130">
                          <a:solidFill>
                            <a:srgbClr val="000001"/>
                          </a:solidFill>
                          <a:latin typeface="Inter Bold"/>
                        </a:rPr>
                        <a:t>Tourists</a:t>
                      </a:r>
                      <a:endParaRPr lang="en-US" sz="1100"/>
                    </a:p>
                    <a:p>
                      <a:pPr algn="ctr">
                        <a:lnSpc>
                          <a:spcPts val="1582"/>
                        </a:lnSpc>
                      </a:pPr>
                    </a:p>
                    <a:p>
                      <a:pPr algn="ctr">
                        <a:lnSpc>
                          <a:spcPts val="1582"/>
                        </a:lnSpc>
                      </a:pPr>
                      <a:r>
                        <a:rPr lang="en-US" sz="1130">
                          <a:solidFill>
                            <a:srgbClr val="000001"/>
                          </a:solidFill>
                          <a:latin typeface="Inter Bold"/>
                        </a:rPr>
                        <a:t>Local Guides</a:t>
                      </a:r>
                    </a:p>
                    <a:p>
                      <a:pPr algn="ctr">
                        <a:lnSpc>
                          <a:spcPts val="1582"/>
                        </a:lnSpc>
                      </a:pPr>
                    </a:p>
                    <a:p>
                      <a:pPr algn="ctr">
                        <a:lnSpc>
                          <a:spcPts val="1582"/>
                        </a:lnSpc>
                      </a:pPr>
                      <a:r>
                        <a:rPr lang="en-US" sz="1130">
                          <a:solidFill>
                            <a:srgbClr val="000001"/>
                          </a:solidFill>
                          <a:latin typeface="Inter Bold"/>
                        </a:rPr>
                        <a:t>Local Businesses</a:t>
                      </a:r>
                    </a:p>
                    <a:p>
                      <a:pPr algn="ctr">
                        <a:lnSpc>
                          <a:spcPts val="1582"/>
                        </a:lnSpc>
                      </a:pPr>
                    </a:p>
                    <a:p>
                      <a:pPr algn="ctr">
                        <a:lnSpc>
                          <a:spcPts val="1582"/>
                        </a:lnSpc>
                      </a:pPr>
                      <a:r>
                        <a:rPr lang="en-US" sz="1130">
                          <a:solidFill>
                            <a:srgbClr val="000001"/>
                          </a:solidFill>
                          <a:latin typeface="Inter Bold"/>
                        </a:rPr>
                        <a:t>Emergency Services</a:t>
                      </a:r>
                    </a:p>
                    <a:p>
                      <a:pPr algn="ctr">
                        <a:lnSpc>
                          <a:spcPts val="1582"/>
                        </a:lnSpc>
                      </a:pPr>
                    </a:p>
                    <a:p>
                      <a:pPr algn="ctr">
                        <a:lnSpc>
                          <a:spcPts val="1582"/>
                        </a:lnSpc>
                      </a:pPr>
                      <a:r>
                        <a:rPr lang="en-US" sz="1130">
                          <a:solidFill>
                            <a:srgbClr val="000001"/>
                          </a:solidFill>
                          <a:latin typeface="Inter Bold"/>
                        </a:rPr>
                        <a:t>Travel Agencies</a:t>
                      </a:r>
                    </a:p>
                    <a:p>
                      <a:pPr algn="ctr">
                        <a:lnSpc>
                          <a:spcPts val="1582"/>
                        </a:lnSpc>
                      </a:pPr>
                    </a:p>
                    <a:p>
                      <a:pPr algn="ctr">
                        <a:lnSpc>
                          <a:spcPts val="1582"/>
                        </a:lnSpc>
                      </a:pPr>
                      <a:r>
                        <a:rPr lang="en-US" sz="1130">
                          <a:solidFill>
                            <a:srgbClr val="000001"/>
                          </a:solidFill>
                          <a:latin typeface="Inter Bold"/>
                        </a:rPr>
                        <a:t>Hotels and Accommodations</a:t>
                      </a:r>
                    </a:p>
                    <a:p>
                      <a:pPr algn="ctr">
                        <a:lnSpc>
                          <a:spcPts val="1582"/>
                        </a:lnSpc>
                      </a:pPr>
                    </a:p>
                    <a:p>
                      <a:pPr algn="ctr">
                        <a:lnSpc>
                          <a:spcPts val="1582"/>
                        </a:lnSpc>
                      </a:pPr>
                    </a:p>
                  </a:txBody>
                  <a:tcPr marL="97901" marR="97901" marT="97901" marB="97901" anchor="t">
                    <a:lnL cmpd="sng" algn="ctr" cap="flat" w="0">
                      <a:solidFill>
                        <a:srgbClr val="3175DB"/>
                      </a:solidFill>
                      <a:prstDash val="solid"/>
                      <a:round/>
                      <a:headEnd type="none" w="med" len="med"/>
                      <a:tailEnd type="none" w="med" len="med"/>
                    </a:lnL>
                    <a:lnR cmpd="sng" algn="ctr" cap="flat" w="0">
                      <a:solidFill>
                        <a:srgbClr val="3175DB"/>
                      </a:solidFill>
                      <a:prstDash val="solid"/>
                      <a:round/>
                      <a:headEnd type="none" w="med" len="med"/>
                      <a:tailEnd type="none" w="med" len="med"/>
                    </a:lnR>
                    <a:lnT cmpd="sng" algn="ctr" cap="flat" w="0">
                      <a:solidFill>
                        <a:srgbClr val="3175DB"/>
                      </a:solidFill>
                      <a:prstDash val="solid"/>
                      <a:round/>
                      <a:headEnd type="none" w="med" len="med"/>
                      <a:tailEnd type="none" w="med" len="med"/>
                    </a:lnT>
                    <a:lnB cmpd="sng" algn="ctr" cap="flat" w="0">
                      <a:solidFill>
                        <a:srgbClr val="3175DB"/>
                      </a:solidFill>
                      <a:prstDash val="solid"/>
                      <a:round/>
                      <a:headEnd type="none" w="med" len="med"/>
                      <a:tailEnd type="none" w="med" len="med"/>
                    </a:lnB>
                    <a:solidFill>
                      <a:srgbClr val="BAD6FF"/>
                    </a:solidFill>
                  </a:tcPr>
                </a:tc>
              </a:tr>
            </a:tbl>
          </a:graphicData>
        </a:graphic>
      </p:graphicFrame>
      <p:graphicFrame>
        <p:nvGraphicFramePr>
          <p:cNvPr name="Table 6" id="6"/>
          <p:cNvGraphicFramePr>
            <a:graphicFrameLocks noGrp="true"/>
          </p:cNvGraphicFramePr>
          <p:nvPr/>
        </p:nvGraphicFramePr>
        <p:xfrm>
          <a:off x="7622729" y="1028700"/>
          <a:ext cx="3079472" cy="6341999"/>
        </p:xfrm>
        <a:graphic>
          <a:graphicData uri="http://schemas.openxmlformats.org/drawingml/2006/table">
            <a:tbl>
              <a:tblPr/>
              <a:tblGrid>
                <a:gridCol w="3079472"/>
              </a:tblGrid>
              <a:tr h="571500">
                <a:tc>
                  <a:txBody>
                    <a:bodyPr anchor="t" rtlCol="false"/>
                    <a:lstStyle/>
                    <a:p>
                      <a:pPr algn="ctr">
                        <a:lnSpc>
                          <a:spcPts val="2590"/>
                        </a:lnSpc>
                        <a:defRPr/>
                      </a:pPr>
                      <a:r>
                        <a:rPr lang="en-US" sz="1850">
                          <a:solidFill>
                            <a:srgbClr val="FFFFFF"/>
                          </a:solidFill>
                          <a:latin typeface="Eastman Grotesque Bold"/>
                        </a:rPr>
                        <a:t>Value Proposition</a:t>
                      </a:r>
                      <a:endParaRPr lang="en-US" sz="1100"/>
                    </a:p>
                  </a:txBody>
                  <a:tcPr marL="97901" marR="97901" marT="97901" marB="97901" anchor="t">
                    <a:lnL cmpd="sng" algn="ctr" cap="flat" w="0">
                      <a:solidFill>
                        <a:srgbClr val="3175DB"/>
                      </a:solidFill>
                      <a:prstDash val="solid"/>
                      <a:round/>
                      <a:headEnd type="none" w="med" len="med"/>
                      <a:tailEnd type="none" w="med" len="med"/>
                    </a:lnL>
                    <a:lnR cmpd="sng" algn="ctr" cap="flat" w="0">
                      <a:solidFill>
                        <a:srgbClr val="3175DB"/>
                      </a:solidFill>
                      <a:prstDash val="solid"/>
                      <a:round/>
                      <a:headEnd type="none" w="med" len="med"/>
                      <a:tailEnd type="none" w="med" len="med"/>
                    </a:lnR>
                    <a:lnT cmpd="sng" algn="ctr" cap="flat" w="0">
                      <a:solidFill>
                        <a:srgbClr val="3175DB"/>
                      </a:solidFill>
                      <a:prstDash val="solid"/>
                      <a:round/>
                      <a:headEnd type="none" w="med" len="med"/>
                      <a:tailEnd type="none" w="med" len="med"/>
                    </a:lnT>
                    <a:lnB cmpd="sng" algn="ctr" cap="flat" w="0">
                      <a:solidFill>
                        <a:srgbClr val="3175DB"/>
                      </a:solidFill>
                      <a:prstDash val="solid"/>
                      <a:round/>
                      <a:headEnd type="none" w="med" len="med"/>
                      <a:tailEnd type="none" w="med" len="med"/>
                    </a:lnB>
                    <a:solidFill>
                      <a:srgbClr val="033999"/>
                    </a:solidFill>
                  </a:tcPr>
                </a:tc>
              </a:tr>
              <a:tr h="847725">
                <a:tc>
                  <a:txBody>
                    <a:bodyPr anchor="t" rtlCol="false"/>
                    <a:lstStyle/>
                    <a:p>
                      <a:pPr algn="ctr">
                        <a:lnSpc>
                          <a:spcPts val="1582"/>
                        </a:lnSpc>
                        <a:defRPr/>
                      </a:pPr>
                      <a:r>
                        <a:rPr lang="en-US" sz="1130">
                          <a:solidFill>
                            <a:srgbClr val="FFFFFF"/>
                          </a:solidFill>
                          <a:latin typeface="Inter"/>
                        </a:rPr>
                        <a:t>What need are we trying to address? What value will our product bring to the target audience?</a:t>
                      </a:r>
                      <a:endParaRPr lang="en-US" sz="1100"/>
                    </a:p>
                  </a:txBody>
                  <a:tcPr marL="97901" marR="97901" marT="97901" marB="97901" anchor="t">
                    <a:lnL cmpd="sng" algn="ctr" cap="flat" w="0">
                      <a:solidFill>
                        <a:srgbClr val="3175DB"/>
                      </a:solidFill>
                      <a:prstDash val="solid"/>
                      <a:round/>
                      <a:headEnd type="none" w="med" len="med"/>
                      <a:tailEnd type="none" w="med" len="med"/>
                    </a:lnL>
                    <a:lnR cmpd="sng" algn="ctr" cap="flat" w="0">
                      <a:solidFill>
                        <a:srgbClr val="3175DB"/>
                      </a:solidFill>
                      <a:prstDash val="solid"/>
                      <a:round/>
                      <a:headEnd type="none" w="med" len="med"/>
                      <a:tailEnd type="none" w="med" len="med"/>
                    </a:lnR>
                    <a:lnT cmpd="sng" algn="ctr" cap="flat" w="0">
                      <a:solidFill>
                        <a:srgbClr val="3175DB"/>
                      </a:solidFill>
                      <a:prstDash val="solid"/>
                      <a:round/>
                      <a:headEnd type="none" w="med" len="med"/>
                      <a:tailEnd type="none" w="med" len="med"/>
                    </a:lnT>
                    <a:lnB cmpd="sng" algn="ctr" cap="flat" w="0">
                      <a:solidFill>
                        <a:srgbClr val="3175DB"/>
                      </a:solidFill>
                      <a:prstDash val="solid"/>
                      <a:round/>
                      <a:headEnd type="none" w="med" len="med"/>
                      <a:tailEnd type="none" w="med" len="med"/>
                    </a:lnB>
                    <a:solidFill>
                      <a:srgbClr val="033999"/>
                    </a:solidFill>
                  </a:tcPr>
                </a:tc>
              </a:tr>
              <a:tr h="4922774">
                <a:tc>
                  <a:txBody>
                    <a:bodyPr anchor="t" rtlCol="false"/>
                    <a:lstStyle/>
                    <a:p>
                      <a:pPr algn="l">
                        <a:lnSpc>
                          <a:spcPts val="1582"/>
                        </a:lnSpc>
                        <a:defRPr/>
                      </a:pPr>
                      <a:r>
                        <a:rPr lang="en-US" sz="1130">
                          <a:solidFill>
                            <a:srgbClr val="000001"/>
                          </a:solidFill>
                          <a:latin typeface="Inter Bold"/>
                        </a:rPr>
                        <a:t>Tourists:</a:t>
                      </a:r>
                      <a:endParaRPr lang="en-US" sz="1100"/>
                    </a:p>
                    <a:p>
                      <a:pPr>
                        <a:lnSpc>
                          <a:spcPts val="1582"/>
                        </a:lnSpc>
                      </a:pPr>
                    </a:p>
                    <a:p>
                      <a:pPr marL="244100" indent="-122050" lvl="1">
                        <a:lnSpc>
                          <a:spcPts val="1582"/>
                        </a:lnSpc>
                        <a:buFont typeface="Arial"/>
                        <a:buChar char="•"/>
                      </a:pPr>
                      <a:r>
                        <a:rPr lang="en-US" sz="1130">
                          <a:solidFill>
                            <a:srgbClr val="000001"/>
                          </a:solidFill>
                          <a:latin typeface="Inter"/>
                        </a:rPr>
                        <a:t>Easy access to local guides</a:t>
                      </a:r>
                    </a:p>
                    <a:p>
                      <a:pPr marL="244100" indent="-122050" lvl="1">
                        <a:lnSpc>
                          <a:spcPts val="1582"/>
                        </a:lnSpc>
                        <a:buFont typeface="Arial"/>
                        <a:buChar char="•"/>
                      </a:pPr>
                      <a:r>
                        <a:rPr lang="en-US" sz="1130">
                          <a:solidFill>
                            <a:srgbClr val="000001"/>
                          </a:solidFill>
                          <a:latin typeface="Inter"/>
                        </a:rPr>
                        <a:t>Personalized experience</a:t>
                      </a:r>
                    </a:p>
                    <a:p>
                      <a:pPr marL="244100" indent="-122050" lvl="1">
                        <a:lnSpc>
                          <a:spcPts val="1582"/>
                        </a:lnSpc>
                        <a:buFont typeface="Arial"/>
                        <a:buChar char="•"/>
                      </a:pPr>
                      <a:r>
                        <a:rPr lang="en-US" sz="1130">
                          <a:solidFill>
                            <a:srgbClr val="000001"/>
                          </a:solidFill>
                          <a:latin typeface="Inter"/>
                        </a:rPr>
                        <a:t>Enhanced safety</a:t>
                      </a:r>
                    </a:p>
                    <a:p>
                      <a:pPr marL="244100" indent="-122050" lvl="1">
                        <a:lnSpc>
                          <a:spcPts val="1582"/>
                        </a:lnSpc>
                        <a:buFont typeface="Arial"/>
                        <a:buChar char="•"/>
                      </a:pPr>
                      <a:r>
                        <a:rPr lang="en-US" sz="1130">
                          <a:solidFill>
                            <a:srgbClr val="000001"/>
                          </a:solidFill>
                          <a:latin typeface="Inter"/>
                        </a:rPr>
                        <a:t>Accessible tourism features</a:t>
                      </a:r>
                    </a:p>
                    <a:p>
                      <a:pPr>
                        <a:lnSpc>
                          <a:spcPts val="1582"/>
                        </a:lnSpc>
                      </a:pPr>
                    </a:p>
                    <a:p>
                      <a:pPr>
                        <a:lnSpc>
                          <a:spcPts val="1582"/>
                        </a:lnSpc>
                      </a:pPr>
                      <a:r>
                        <a:rPr lang="en-US" sz="1130">
                          <a:solidFill>
                            <a:srgbClr val="000001"/>
                          </a:solidFill>
                          <a:latin typeface="Inter Bold"/>
                        </a:rPr>
                        <a:t>Guides:</a:t>
                      </a:r>
                    </a:p>
                    <a:p>
                      <a:pPr>
                        <a:lnSpc>
                          <a:spcPts val="1582"/>
                        </a:lnSpc>
                      </a:pPr>
                    </a:p>
                    <a:p>
                      <a:pPr marL="244100" indent="-122050" lvl="1">
                        <a:lnSpc>
                          <a:spcPts val="1582"/>
                        </a:lnSpc>
                        <a:buFont typeface="Arial"/>
                        <a:buChar char="•"/>
                      </a:pPr>
                      <a:r>
                        <a:rPr lang="en-US" sz="1130">
                          <a:solidFill>
                            <a:srgbClr val="000001"/>
                          </a:solidFill>
                          <a:latin typeface="Inter"/>
                        </a:rPr>
                        <a:t>Increased visibility</a:t>
                      </a:r>
                    </a:p>
                    <a:p>
                      <a:pPr marL="244100" indent="-122050" lvl="1">
                        <a:lnSpc>
                          <a:spcPts val="1582"/>
                        </a:lnSpc>
                        <a:buFont typeface="Arial"/>
                        <a:buChar char="•"/>
                      </a:pPr>
                      <a:r>
                        <a:rPr lang="en-US" sz="1130">
                          <a:solidFill>
                            <a:srgbClr val="000001"/>
                          </a:solidFill>
                          <a:latin typeface="Inter"/>
                        </a:rPr>
                        <a:t>Employment Opportunities</a:t>
                      </a:r>
                    </a:p>
                    <a:p>
                      <a:pPr marL="244100" indent="-122050" lvl="1">
                        <a:lnSpc>
                          <a:spcPts val="1582"/>
                        </a:lnSpc>
                        <a:buFont typeface="Arial"/>
                        <a:buChar char="•"/>
                      </a:pPr>
                      <a:r>
                        <a:rPr lang="en-US" sz="1130">
                          <a:solidFill>
                            <a:srgbClr val="000001"/>
                          </a:solidFill>
                          <a:latin typeface="Inter"/>
                        </a:rPr>
                        <a:t>Flexible Work Hours</a:t>
                      </a:r>
                    </a:p>
                    <a:p>
                      <a:pPr>
                        <a:lnSpc>
                          <a:spcPts val="1582"/>
                        </a:lnSpc>
                      </a:pPr>
                    </a:p>
                    <a:p>
                      <a:pPr>
                        <a:lnSpc>
                          <a:spcPts val="1582"/>
                        </a:lnSpc>
                      </a:pPr>
                      <a:r>
                        <a:rPr lang="en-US" sz="1130">
                          <a:solidFill>
                            <a:srgbClr val="000001"/>
                          </a:solidFill>
                          <a:latin typeface="Inter Bold"/>
                        </a:rPr>
                        <a:t>Community:</a:t>
                      </a:r>
                    </a:p>
                    <a:p>
                      <a:pPr>
                        <a:lnSpc>
                          <a:spcPts val="1582"/>
                        </a:lnSpc>
                      </a:pPr>
                    </a:p>
                    <a:p>
                      <a:pPr marL="244100" indent="-122050" lvl="1">
                        <a:lnSpc>
                          <a:spcPts val="1582"/>
                        </a:lnSpc>
                        <a:buFont typeface="Arial"/>
                        <a:buChar char="•"/>
                      </a:pPr>
                      <a:r>
                        <a:rPr lang="en-US" sz="1130">
                          <a:solidFill>
                            <a:srgbClr val="000001"/>
                          </a:solidFill>
                          <a:latin typeface="Inter"/>
                        </a:rPr>
                        <a:t>Local Business Promotion</a:t>
                      </a:r>
                    </a:p>
                    <a:p>
                      <a:pPr marL="244100" indent="-122050" lvl="1">
                        <a:lnSpc>
                          <a:spcPts val="1582"/>
                        </a:lnSpc>
                        <a:buFont typeface="Arial"/>
                        <a:buChar char="•"/>
                      </a:pPr>
                      <a:r>
                        <a:rPr lang="en-US" sz="1130">
                          <a:solidFill>
                            <a:srgbClr val="000001"/>
                          </a:solidFill>
                          <a:latin typeface="Inter"/>
                        </a:rPr>
                        <a:t>Community Engagement</a:t>
                      </a:r>
                    </a:p>
                    <a:p>
                      <a:pPr marL="244100" indent="-122050" lvl="1">
                        <a:lnSpc>
                          <a:spcPts val="1582"/>
                        </a:lnSpc>
                        <a:buFont typeface="Arial"/>
                        <a:buChar char="•"/>
                      </a:pPr>
                      <a:r>
                        <a:rPr lang="en-US" sz="1130">
                          <a:solidFill>
                            <a:srgbClr val="000001"/>
                          </a:solidFill>
                          <a:latin typeface="Inter"/>
                        </a:rPr>
                        <a:t>Sustainable Tourism Practices</a:t>
                      </a:r>
                    </a:p>
                    <a:p>
                      <a:pPr>
                        <a:lnSpc>
                          <a:spcPts val="1582"/>
                        </a:lnSpc>
                      </a:pPr>
                    </a:p>
                    <a:p>
                      <a:pPr algn="ctr">
                        <a:lnSpc>
                          <a:spcPts val="1582"/>
                        </a:lnSpc>
                      </a:pPr>
                    </a:p>
                    <a:p>
                      <a:pPr algn="ctr">
                        <a:lnSpc>
                          <a:spcPts val="1582"/>
                        </a:lnSpc>
                      </a:pPr>
                    </a:p>
                  </a:txBody>
                  <a:tcPr marL="97901" marR="97901" marT="97901" marB="97901" anchor="t">
                    <a:lnL cmpd="sng" algn="ctr" cap="flat" w="0">
                      <a:solidFill>
                        <a:srgbClr val="3175DB"/>
                      </a:solidFill>
                      <a:prstDash val="solid"/>
                      <a:round/>
                      <a:headEnd type="none" w="med" len="med"/>
                      <a:tailEnd type="none" w="med" len="med"/>
                    </a:lnL>
                    <a:lnR cmpd="sng" algn="ctr" cap="flat" w="0">
                      <a:solidFill>
                        <a:srgbClr val="3175DB"/>
                      </a:solidFill>
                      <a:prstDash val="solid"/>
                      <a:round/>
                      <a:headEnd type="none" w="med" len="med"/>
                      <a:tailEnd type="none" w="med" len="med"/>
                    </a:lnR>
                    <a:lnT cmpd="sng" algn="ctr" cap="flat" w="0">
                      <a:solidFill>
                        <a:srgbClr val="3175DB"/>
                      </a:solidFill>
                      <a:prstDash val="solid"/>
                      <a:round/>
                      <a:headEnd type="none" w="med" len="med"/>
                      <a:tailEnd type="none" w="med" len="med"/>
                    </a:lnT>
                    <a:lnB cmpd="sng" algn="ctr" cap="flat" w="0">
                      <a:solidFill>
                        <a:srgbClr val="3175DB"/>
                      </a:solidFill>
                      <a:prstDash val="solid"/>
                      <a:round/>
                      <a:headEnd type="none" w="med" len="med"/>
                      <a:tailEnd type="none" w="med" len="med"/>
                    </a:lnB>
                    <a:solidFill>
                      <a:srgbClr val="BAD6FF"/>
                    </a:solidFill>
                  </a:tcPr>
                </a:tc>
              </a:tr>
            </a:tbl>
          </a:graphicData>
        </a:graphic>
      </p:graphicFrame>
      <p:graphicFrame>
        <p:nvGraphicFramePr>
          <p:cNvPr name="Table 7" id="7"/>
          <p:cNvGraphicFramePr>
            <a:graphicFrameLocks noGrp="true"/>
          </p:cNvGraphicFramePr>
          <p:nvPr/>
        </p:nvGraphicFramePr>
        <p:xfrm>
          <a:off x="800025" y="1028700"/>
          <a:ext cx="3079472" cy="6300881"/>
        </p:xfrm>
        <a:graphic>
          <a:graphicData uri="http://schemas.openxmlformats.org/drawingml/2006/table">
            <a:tbl>
              <a:tblPr/>
              <a:tblGrid>
                <a:gridCol w="3079472"/>
              </a:tblGrid>
              <a:tr h="571500">
                <a:tc>
                  <a:txBody>
                    <a:bodyPr anchor="t" rtlCol="false"/>
                    <a:lstStyle/>
                    <a:p>
                      <a:pPr algn="ctr">
                        <a:lnSpc>
                          <a:spcPts val="2590"/>
                        </a:lnSpc>
                        <a:defRPr/>
                      </a:pPr>
                      <a:r>
                        <a:rPr lang="en-US" sz="1850">
                          <a:solidFill>
                            <a:srgbClr val="FFFFFF"/>
                          </a:solidFill>
                          <a:latin typeface="Eastman Grotesque Bold"/>
                        </a:rPr>
                        <a:t>Key Partners</a:t>
                      </a:r>
                      <a:endParaRPr lang="en-US" sz="1100"/>
                    </a:p>
                  </a:txBody>
                  <a:tcPr marL="97901" marR="97901" marT="97901" marB="97901" anchor="t">
                    <a:lnL cmpd="sng" algn="ctr" cap="flat" w="0">
                      <a:solidFill>
                        <a:srgbClr val="3175DB"/>
                      </a:solidFill>
                      <a:prstDash val="solid"/>
                      <a:round/>
                      <a:headEnd type="none" w="med" len="med"/>
                      <a:tailEnd type="none" w="med" len="med"/>
                    </a:lnL>
                    <a:lnR cmpd="sng" algn="ctr" cap="flat" w="0">
                      <a:solidFill>
                        <a:srgbClr val="3175DB"/>
                      </a:solidFill>
                      <a:prstDash val="solid"/>
                      <a:round/>
                      <a:headEnd type="none" w="med" len="med"/>
                      <a:tailEnd type="none" w="med" len="med"/>
                    </a:lnR>
                    <a:lnT cmpd="sng" algn="ctr" cap="flat" w="0">
                      <a:solidFill>
                        <a:srgbClr val="3175DB"/>
                      </a:solidFill>
                      <a:prstDash val="solid"/>
                      <a:round/>
                      <a:headEnd type="none" w="med" len="med"/>
                      <a:tailEnd type="none" w="med" len="med"/>
                    </a:lnT>
                    <a:lnB cmpd="sng" algn="ctr" cap="flat" w="0">
                      <a:solidFill>
                        <a:srgbClr val="3175DB"/>
                      </a:solidFill>
                      <a:prstDash val="solid"/>
                      <a:round/>
                      <a:headEnd type="none" w="med" len="med"/>
                      <a:tailEnd type="none" w="med" len="med"/>
                    </a:lnB>
                    <a:solidFill>
                      <a:srgbClr val="033999"/>
                    </a:solidFill>
                  </a:tcPr>
                </a:tc>
              </a:tr>
              <a:tr h="841227">
                <a:tc>
                  <a:txBody>
                    <a:bodyPr anchor="t" rtlCol="false"/>
                    <a:lstStyle/>
                    <a:p>
                      <a:pPr algn="ctr">
                        <a:lnSpc>
                          <a:spcPts val="1582"/>
                        </a:lnSpc>
                        <a:defRPr/>
                      </a:pPr>
                      <a:r>
                        <a:rPr lang="en-US" sz="1130">
                          <a:solidFill>
                            <a:srgbClr val="FFFFFF"/>
                          </a:solidFill>
                          <a:latin typeface="Inter"/>
                        </a:rPr>
                        <a:t>Whom will we work with to run the business?</a:t>
                      </a:r>
                      <a:endParaRPr lang="en-US" sz="1100"/>
                    </a:p>
                  </a:txBody>
                  <a:tcPr marL="97901" marR="97901" marT="97901" marB="97901" anchor="t">
                    <a:lnL cmpd="sng" algn="ctr" cap="flat" w="0">
                      <a:solidFill>
                        <a:srgbClr val="3175DB"/>
                      </a:solidFill>
                      <a:prstDash val="solid"/>
                      <a:round/>
                      <a:headEnd type="none" w="med" len="med"/>
                      <a:tailEnd type="none" w="med" len="med"/>
                    </a:lnL>
                    <a:lnR cmpd="sng" algn="ctr" cap="flat" w="0">
                      <a:solidFill>
                        <a:srgbClr val="3175DB"/>
                      </a:solidFill>
                      <a:prstDash val="solid"/>
                      <a:round/>
                      <a:headEnd type="none" w="med" len="med"/>
                      <a:tailEnd type="none" w="med" len="med"/>
                    </a:lnR>
                    <a:lnT cmpd="sng" algn="ctr" cap="flat" w="0">
                      <a:solidFill>
                        <a:srgbClr val="3175DB"/>
                      </a:solidFill>
                      <a:prstDash val="solid"/>
                      <a:round/>
                      <a:headEnd type="none" w="med" len="med"/>
                      <a:tailEnd type="none" w="med" len="med"/>
                    </a:lnT>
                    <a:lnB cmpd="sng" algn="ctr" cap="flat" w="0">
                      <a:solidFill>
                        <a:srgbClr val="3175DB"/>
                      </a:solidFill>
                      <a:prstDash val="solid"/>
                      <a:round/>
                      <a:headEnd type="none" w="med" len="med"/>
                      <a:tailEnd type="none" w="med" len="med"/>
                    </a:lnB>
                    <a:solidFill>
                      <a:srgbClr val="013798"/>
                    </a:solidFill>
                  </a:tcPr>
                </a:tc>
              </a:tr>
              <a:tr h="4888154">
                <a:tc>
                  <a:txBody>
                    <a:bodyPr anchor="t" rtlCol="false"/>
                    <a:lstStyle/>
                    <a:p>
                      <a:pPr algn="ctr">
                        <a:lnSpc>
                          <a:spcPts val="1582"/>
                        </a:lnSpc>
                        <a:defRPr/>
                      </a:pPr>
                      <a:r>
                        <a:rPr lang="en-US" sz="1130">
                          <a:solidFill>
                            <a:srgbClr val="000001"/>
                          </a:solidFill>
                          <a:latin typeface="Inter Bold"/>
                        </a:rPr>
                        <a:t>Tourist Guides</a:t>
                      </a:r>
                      <a:endParaRPr lang="en-US" sz="1100"/>
                    </a:p>
                    <a:p>
                      <a:pPr algn="ctr">
                        <a:lnSpc>
                          <a:spcPts val="1582"/>
                        </a:lnSpc>
                      </a:pPr>
                    </a:p>
                    <a:p>
                      <a:pPr algn="ctr">
                        <a:lnSpc>
                          <a:spcPts val="1582"/>
                        </a:lnSpc>
                      </a:pPr>
                      <a:r>
                        <a:rPr lang="en-US" sz="1130">
                          <a:solidFill>
                            <a:srgbClr val="000001"/>
                          </a:solidFill>
                          <a:latin typeface="Inter Bold"/>
                        </a:rPr>
                        <a:t>Hotels</a:t>
                      </a:r>
                    </a:p>
                    <a:p>
                      <a:pPr algn="ctr">
                        <a:lnSpc>
                          <a:spcPts val="1582"/>
                        </a:lnSpc>
                      </a:pPr>
                    </a:p>
                    <a:p>
                      <a:pPr algn="ctr">
                        <a:lnSpc>
                          <a:spcPts val="1582"/>
                        </a:lnSpc>
                      </a:pPr>
                      <a:r>
                        <a:rPr lang="en-US" sz="1130">
                          <a:solidFill>
                            <a:srgbClr val="000001"/>
                          </a:solidFill>
                          <a:latin typeface="Inter Bold"/>
                        </a:rPr>
                        <a:t>Local Communities</a:t>
                      </a:r>
                    </a:p>
                    <a:p>
                      <a:pPr algn="ctr">
                        <a:lnSpc>
                          <a:spcPts val="1582"/>
                        </a:lnSpc>
                      </a:pPr>
                    </a:p>
                    <a:p>
                      <a:pPr algn="ctr">
                        <a:lnSpc>
                          <a:spcPts val="1582"/>
                        </a:lnSpc>
                      </a:pPr>
                      <a:r>
                        <a:rPr lang="en-US" sz="1130">
                          <a:solidFill>
                            <a:srgbClr val="000001"/>
                          </a:solidFill>
                          <a:latin typeface="Inter Bold"/>
                        </a:rPr>
                        <a:t>Emergency Services</a:t>
                      </a:r>
                    </a:p>
                  </a:txBody>
                  <a:tcPr marL="97901" marR="97901" marT="97901" marB="97901" anchor="t">
                    <a:lnL cmpd="sng" algn="ctr" cap="flat" w="0">
                      <a:solidFill>
                        <a:srgbClr val="3175DB"/>
                      </a:solidFill>
                      <a:prstDash val="solid"/>
                      <a:round/>
                      <a:headEnd type="none" w="med" len="med"/>
                      <a:tailEnd type="none" w="med" len="med"/>
                    </a:lnL>
                    <a:lnR cmpd="sng" algn="ctr" cap="flat" w="0">
                      <a:solidFill>
                        <a:srgbClr val="3175DB"/>
                      </a:solidFill>
                      <a:prstDash val="solid"/>
                      <a:round/>
                      <a:headEnd type="none" w="med" len="med"/>
                      <a:tailEnd type="none" w="med" len="med"/>
                    </a:lnR>
                    <a:lnT cmpd="sng" algn="ctr" cap="flat" w="0">
                      <a:solidFill>
                        <a:srgbClr val="3175DB"/>
                      </a:solidFill>
                      <a:prstDash val="solid"/>
                      <a:round/>
                      <a:headEnd type="none" w="med" len="med"/>
                      <a:tailEnd type="none" w="med" len="med"/>
                    </a:lnT>
                    <a:lnB cmpd="sng" algn="ctr" cap="flat" w="0">
                      <a:solidFill>
                        <a:srgbClr val="3175DB"/>
                      </a:solidFill>
                      <a:prstDash val="solid"/>
                      <a:round/>
                      <a:headEnd type="none" w="med" len="med"/>
                      <a:tailEnd type="none" w="med" len="med"/>
                    </a:lnB>
                    <a:solidFill>
                      <a:srgbClr val="BAD6FF"/>
                    </a:solidFill>
                  </a:tcPr>
                </a:tc>
              </a:tr>
            </a:tbl>
          </a:graphicData>
        </a:graphic>
      </p:graphicFrame>
      <p:graphicFrame>
        <p:nvGraphicFramePr>
          <p:cNvPr name="Table 8" id="8"/>
          <p:cNvGraphicFramePr>
            <a:graphicFrameLocks noGrp="true"/>
          </p:cNvGraphicFramePr>
          <p:nvPr/>
        </p:nvGraphicFramePr>
        <p:xfrm>
          <a:off x="10988048" y="1028700"/>
          <a:ext cx="3079472" cy="4067175"/>
        </p:xfrm>
        <a:graphic>
          <a:graphicData uri="http://schemas.openxmlformats.org/drawingml/2006/table">
            <a:tbl>
              <a:tblPr/>
              <a:tblGrid>
                <a:gridCol w="3079472"/>
              </a:tblGrid>
              <a:tr h="571500">
                <a:tc>
                  <a:txBody>
                    <a:bodyPr anchor="t" rtlCol="false"/>
                    <a:lstStyle/>
                    <a:p>
                      <a:pPr algn="ctr">
                        <a:lnSpc>
                          <a:spcPts val="2590"/>
                        </a:lnSpc>
                        <a:defRPr/>
                      </a:pPr>
                      <a:r>
                        <a:rPr lang="en-US" sz="1850">
                          <a:solidFill>
                            <a:srgbClr val="FFFFFF"/>
                          </a:solidFill>
                          <a:latin typeface="Eastman Grotesque Bold"/>
                        </a:rPr>
                        <a:t>Customer Relationships</a:t>
                      </a:r>
                      <a:endParaRPr lang="en-US" sz="1100"/>
                    </a:p>
                  </a:txBody>
                  <a:tcPr marL="97901" marR="97901" marT="97901" marB="97901" anchor="t">
                    <a:lnL cmpd="sng" algn="ctr" cap="flat" w="0">
                      <a:solidFill>
                        <a:srgbClr val="C29A16"/>
                      </a:solidFill>
                      <a:prstDash val="solid"/>
                      <a:round/>
                      <a:headEnd type="none" w="med" len="med"/>
                      <a:tailEnd type="none" w="med" len="med"/>
                    </a:lnL>
                    <a:lnR cmpd="sng" algn="ctr" cap="flat" w="0">
                      <a:solidFill>
                        <a:srgbClr val="C29A16"/>
                      </a:solidFill>
                      <a:prstDash val="solid"/>
                      <a:round/>
                      <a:headEnd type="none" w="med" len="med"/>
                      <a:tailEnd type="none" w="med" len="med"/>
                    </a:lnR>
                    <a:lnT cmpd="sng" algn="ctr" cap="flat" w="0">
                      <a:solidFill>
                        <a:srgbClr val="C29A16"/>
                      </a:solidFill>
                      <a:prstDash val="solid"/>
                      <a:round/>
                      <a:headEnd type="none" w="med" len="med"/>
                      <a:tailEnd type="none" w="med" len="med"/>
                    </a:lnT>
                    <a:lnB cmpd="sng" algn="ctr" cap="flat" w="0">
                      <a:solidFill>
                        <a:srgbClr val="C29A16"/>
                      </a:solidFill>
                      <a:prstDash val="solid"/>
                      <a:round/>
                      <a:headEnd type="none" w="med" len="med"/>
                      <a:tailEnd type="none" w="med" len="med"/>
                    </a:lnB>
                    <a:solidFill>
                      <a:srgbClr val="43B1C5"/>
                    </a:solidFill>
                  </a:tcPr>
                </a:tc>
              </a:tr>
              <a:tr h="647700">
                <a:tc>
                  <a:txBody>
                    <a:bodyPr anchor="t" rtlCol="false"/>
                    <a:lstStyle/>
                    <a:p>
                      <a:pPr algn="ctr">
                        <a:lnSpc>
                          <a:spcPts val="1582"/>
                        </a:lnSpc>
                        <a:defRPr/>
                      </a:pPr>
                      <a:r>
                        <a:rPr lang="en-US" sz="1130">
                          <a:solidFill>
                            <a:srgbClr val="FFFFFF"/>
                          </a:solidFill>
                          <a:latin typeface="Inter"/>
                        </a:rPr>
                        <a:t>What relationships will we establish with each customer segment?</a:t>
                      </a:r>
                      <a:endParaRPr lang="en-US" sz="1100"/>
                    </a:p>
                  </a:txBody>
                  <a:tcPr marL="97901" marR="97901" marT="97901" marB="97901" anchor="t">
                    <a:lnL cmpd="sng" algn="ctr" cap="flat" w="0">
                      <a:solidFill>
                        <a:srgbClr val="C29A16"/>
                      </a:solidFill>
                      <a:prstDash val="solid"/>
                      <a:round/>
                      <a:headEnd type="none" w="med" len="med"/>
                      <a:tailEnd type="none" w="med" len="med"/>
                    </a:lnL>
                    <a:lnR cmpd="sng" algn="ctr" cap="flat" w="0">
                      <a:solidFill>
                        <a:srgbClr val="C29A16"/>
                      </a:solidFill>
                      <a:prstDash val="solid"/>
                      <a:round/>
                      <a:headEnd type="none" w="med" len="med"/>
                      <a:tailEnd type="none" w="med" len="med"/>
                    </a:lnR>
                    <a:lnT cmpd="sng" algn="ctr" cap="flat" w="0">
                      <a:solidFill>
                        <a:srgbClr val="C29A16"/>
                      </a:solidFill>
                      <a:prstDash val="solid"/>
                      <a:round/>
                      <a:headEnd type="none" w="med" len="med"/>
                      <a:tailEnd type="none" w="med" len="med"/>
                    </a:lnT>
                    <a:lnB cmpd="sng" algn="ctr" cap="flat" w="0">
                      <a:solidFill>
                        <a:srgbClr val="C29A16"/>
                      </a:solidFill>
                      <a:prstDash val="solid"/>
                      <a:round/>
                      <a:headEnd type="none" w="med" len="med"/>
                      <a:tailEnd type="none" w="med" len="med"/>
                    </a:lnB>
                    <a:solidFill>
                      <a:srgbClr val="43B1C5"/>
                    </a:solidFill>
                  </a:tcPr>
                </a:tc>
              </a:tr>
              <a:tr h="2847975">
                <a:tc>
                  <a:txBody>
                    <a:bodyPr anchor="t" rtlCol="false"/>
                    <a:lstStyle/>
                    <a:p>
                      <a:pPr algn="ctr">
                        <a:lnSpc>
                          <a:spcPts val="1582"/>
                        </a:lnSpc>
                        <a:defRPr/>
                      </a:pPr>
                      <a:r>
                        <a:rPr lang="en-US" sz="1130">
                          <a:solidFill>
                            <a:srgbClr val="000001"/>
                          </a:solidFill>
                          <a:latin typeface="Inter Bold"/>
                        </a:rPr>
                        <a:t>Feedback Mechanisms</a:t>
                      </a:r>
                      <a:endParaRPr lang="en-US" sz="1100"/>
                    </a:p>
                    <a:p>
                      <a:pPr algn="ctr">
                        <a:lnSpc>
                          <a:spcPts val="1582"/>
                        </a:lnSpc>
                      </a:pPr>
                    </a:p>
                    <a:p>
                      <a:pPr algn="ctr">
                        <a:lnSpc>
                          <a:spcPts val="1582"/>
                        </a:lnSpc>
                      </a:pPr>
                      <a:r>
                        <a:rPr lang="en-US" sz="1130">
                          <a:solidFill>
                            <a:srgbClr val="000001"/>
                          </a:solidFill>
                          <a:latin typeface="Inter Bold"/>
                        </a:rPr>
                        <a:t>Ratings</a:t>
                      </a:r>
                    </a:p>
                    <a:p>
                      <a:pPr algn="ctr">
                        <a:lnSpc>
                          <a:spcPts val="1582"/>
                        </a:lnSpc>
                      </a:pPr>
                    </a:p>
                    <a:p>
                      <a:pPr algn="ctr">
                        <a:lnSpc>
                          <a:spcPts val="1582"/>
                        </a:lnSpc>
                      </a:pPr>
                      <a:r>
                        <a:rPr lang="en-US" sz="1130">
                          <a:solidFill>
                            <a:srgbClr val="000001"/>
                          </a:solidFill>
                          <a:latin typeface="Inter Bold"/>
                        </a:rPr>
                        <a:t>User Support</a:t>
                      </a:r>
                    </a:p>
                    <a:p>
                      <a:pPr algn="ctr">
                        <a:lnSpc>
                          <a:spcPts val="1582"/>
                        </a:lnSpc>
                      </a:pPr>
                    </a:p>
                    <a:p>
                      <a:pPr algn="ctr">
                        <a:lnSpc>
                          <a:spcPts val="1582"/>
                        </a:lnSpc>
                      </a:pPr>
                      <a:r>
                        <a:rPr lang="en-US" sz="1130">
                          <a:solidFill>
                            <a:srgbClr val="000001"/>
                          </a:solidFill>
                          <a:latin typeface="Inter Bold"/>
                        </a:rPr>
                        <a:t>Community Engagement</a:t>
                      </a:r>
                    </a:p>
                    <a:p>
                      <a:pPr algn="ctr">
                        <a:lnSpc>
                          <a:spcPts val="1582"/>
                        </a:lnSpc>
                      </a:pPr>
                    </a:p>
                    <a:p>
                      <a:pPr algn="ctr">
                        <a:lnSpc>
                          <a:spcPts val="1582"/>
                        </a:lnSpc>
                      </a:pPr>
                      <a:r>
                        <a:rPr lang="en-US" sz="1130">
                          <a:solidFill>
                            <a:srgbClr val="000001"/>
                          </a:solidFill>
                          <a:latin typeface="Inter Bold"/>
                        </a:rPr>
                        <a:t>Personalized Recommendations</a:t>
                      </a:r>
                    </a:p>
                    <a:p>
                      <a:pPr algn="ctr">
                        <a:lnSpc>
                          <a:spcPts val="1582"/>
                        </a:lnSpc>
                      </a:pPr>
                    </a:p>
                    <a:p>
                      <a:pPr algn="ctr">
                        <a:lnSpc>
                          <a:spcPts val="1582"/>
                        </a:lnSpc>
                      </a:pPr>
                    </a:p>
                    <a:p>
                      <a:pPr algn="ctr">
                        <a:lnSpc>
                          <a:spcPts val="1582"/>
                        </a:lnSpc>
                      </a:pPr>
                    </a:p>
                    <a:p>
                      <a:pPr algn="ctr">
                        <a:lnSpc>
                          <a:spcPts val="1582"/>
                        </a:lnSpc>
                      </a:pPr>
                    </a:p>
                  </a:txBody>
                  <a:tcPr marL="97901" marR="97901" marT="97901" marB="97901" anchor="t">
                    <a:lnL cmpd="sng" algn="ctr" cap="flat" w="0">
                      <a:solidFill>
                        <a:srgbClr val="C29A16"/>
                      </a:solidFill>
                      <a:prstDash val="solid"/>
                      <a:round/>
                      <a:headEnd type="none" w="med" len="med"/>
                      <a:tailEnd type="none" w="med" len="med"/>
                    </a:lnL>
                    <a:lnR cmpd="sng" algn="ctr" cap="flat" w="0">
                      <a:solidFill>
                        <a:srgbClr val="C29A16"/>
                      </a:solidFill>
                      <a:prstDash val="solid"/>
                      <a:round/>
                      <a:headEnd type="none" w="med" len="med"/>
                      <a:tailEnd type="none" w="med" len="med"/>
                    </a:lnR>
                    <a:lnT cmpd="sng" algn="ctr" cap="flat" w="0">
                      <a:solidFill>
                        <a:srgbClr val="C29A16"/>
                      </a:solidFill>
                      <a:prstDash val="solid"/>
                      <a:round/>
                      <a:headEnd type="none" w="med" len="med"/>
                      <a:tailEnd type="none" w="med" len="med"/>
                    </a:lnT>
                    <a:lnB cmpd="sng" algn="ctr" cap="flat" w="0">
                      <a:solidFill>
                        <a:srgbClr val="C29A16"/>
                      </a:solidFill>
                      <a:prstDash val="solid"/>
                      <a:round/>
                      <a:headEnd type="none" w="med" len="med"/>
                      <a:tailEnd type="none" w="med" len="med"/>
                    </a:lnB>
                    <a:solidFill>
                      <a:srgbClr val="CAEDE5"/>
                    </a:solidFill>
                  </a:tcPr>
                </a:tc>
              </a:tr>
            </a:tbl>
          </a:graphicData>
        </a:graphic>
      </p:graphicFrame>
      <p:graphicFrame>
        <p:nvGraphicFramePr>
          <p:cNvPr name="Table 9" id="9"/>
          <p:cNvGraphicFramePr>
            <a:graphicFrameLocks noGrp="true"/>
          </p:cNvGraphicFramePr>
          <p:nvPr/>
        </p:nvGraphicFramePr>
        <p:xfrm>
          <a:off x="4202689" y="1028700"/>
          <a:ext cx="3079472" cy="3267075"/>
        </p:xfrm>
        <a:graphic>
          <a:graphicData uri="http://schemas.openxmlformats.org/drawingml/2006/table">
            <a:tbl>
              <a:tblPr/>
              <a:tblGrid>
                <a:gridCol w="3079472"/>
              </a:tblGrid>
              <a:tr h="571500">
                <a:tc>
                  <a:txBody>
                    <a:bodyPr anchor="t" rtlCol="false"/>
                    <a:lstStyle/>
                    <a:p>
                      <a:pPr algn="ctr">
                        <a:lnSpc>
                          <a:spcPts val="2590"/>
                        </a:lnSpc>
                        <a:defRPr/>
                      </a:pPr>
                      <a:r>
                        <a:rPr lang="en-US" sz="1850">
                          <a:solidFill>
                            <a:srgbClr val="FFFFFF"/>
                          </a:solidFill>
                          <a:latin typeface="Eastman Grotesque Bold"/>
                        </a:rPr>
                        <a:t>Key Activities</a:t>
                      </a:r>
                      <a:endParaRPr lang="en-US" sz="1100"/>
                    </a:p>
                  </a:txBody>
                  <a:tcPr marL="97901" marR="97901" marT="97901" marB="97901" anchor="t">
                    <a:lnL cmpd="sng" algn="ctr" cap="flat" w="0">
                      <a:solidFill>
                        <a:srgbClr val="007E5F"/>
                      </a:solidFill>
                      <a:prstDash val="solid"/>
                      <a:round/>
                      <a:headEnd type="none" w="med" len="med"/>
                      <a:tailEnd type="none" w="med" len="med"/>
                    </a:lnL>
                    <a:lnR cmpd="sng" algn="ctr" cap="flat" w="0">
                      <a:solidFill>
                        <a:srgbClr val="007E5F"/>
                      </a:solidFill>
                      <a:prstDash val="solid"/>
                      <a:round/>
                      <a:headEnd type="none" w="med" len="med"/>
                      <a:tailEnd type="none" w="med" len="med"/>
                    </a:lnR>
                    <a:lnT cmpd="sng" algn="ctr" cap="flat" w="0">
                      <a:solidFill>
                        <a:srgbClr val="007E5F"/>
                      </a:solidFill>
                      <a:prstDash val="solid"/>
                      <a:round/>
                      <a:headEnd type="none" w="med" len="med"/>
                      <a:tailEnd type="none" w="med" len="med"/>
                    </a:lnT>
                    <a:lnB cmpd="sng" algn="ctr" cap="flat" w="0">
                      <a:solidFill>
                        <a:srgbClr val="007E5F"/>
                      </a:solidFill>
                      <a:prstDash val="solid"/>
                      <a:round/>
                      <a:headEnd type="none" w="med" len="med"/>
                      <a:tailEnd type="none" w="med" len="med"/>
                    </a:lnB>
                    <a:solidFill>
                      <a:srgbClr val="43B1C5"/>
                    </a:solidFill>
                  </a:tcPr>
                </a:tc>
              </a:tr>
              <a:tr h="647700">
                <a:tc>
                  <a:txBody>
                    <a:bodyPr anchor="t" rtlCol="false"/>
                    <a:lstStyle/>
                    <a:p>
                      <a:pPr algn="ctr">
                        <a:lnSpc>
                          <a:spcPts val="1582"/>
                        </a:lnSpc>
                        <a:defRPr/>
                      </a:pPr>
                      <a:r>
                        <a:rPr lang="en-US" sz="1130">
                          <a:solidFill>
                            <a:srgbClr val="FFFFFF"/>
                          </a:solidFill>
                          <a:latin typeface="Inter"/>
                        </a:rPr>
                        <a:t>What are the tasks and activities</a:t>
                      </a:r>
                      <a:endParaRPr lang="en-US" sz="1100"/>
                    </a:p>
                    <a:p>
                      <a:pPr algn="ctr">
                        <a:lnSpc>
                          <a:spcPts val="1582"/>
                        </a:lnSpc>
                      </a:pPr>
                      <a:r>
                        <a:rPr lang="en-US" sz="1130">
                          <a:solidFill>
                            <a:srgbClr val="FFFFFF"/>
                          </a:solidFill>
                          <a:latin typeface="Inter"/>
                        </a:rPr>
                        <a:t>to keep our work running every day?</a:t>
                      </a:r>
                    </a:p>
                  </a:txBody>
                  <a:tcPr marL="97901" marR="97901" marT="97901" marB="97901" anchor="t">
                    <a:lnL cmpd="sng" algn="ctr" cap="flat" w="0">
                      <a:solidFill>
                        <a:srgbClr val="007E5F"/>
                      </a:solidFill>
                      <a:prstDash val="solid"/>
                      <a:round/>
                      <a:headEnd type="none" w="med" len="med"/>
                      <a:tailEnd type="none" w="med" len="med"/>
                    </a:lnL>
                    <a:lnR cmpd="sng" algn="ctr" cap="flat" w="0">
                      <a:solidFill>
                        <a:srgbClr val="007E5F"/>
                      </a:solidFill>
                      <a:prstDash val="solid"/>
                      <a:round/>
                      <a:headEnd type="none" w="med" len="med"/>
                      <a:tailEnd type="none" w="med" len="med"/>
                    </a:lnR>
                    <a:lnT cmpd="sng" algn="ctr" cap="flat" w="0">
                      <a:solidFill>
                        <a:srgbClr val="007E5F"/>
                      </a:solidFill>
                      <a:prstDash val="solid"/>
                      <a:round/>
                      <a:headEnd type="none" w="med" len="med"/>
                      <a:tailEnd type="none" w="med" len="med"/>
                    </a:lnT>
                    <a:lnB cmpd="sng" algn="ctr" cap="flat" w="0">
                      <a:solidFill>
                        <a:srgbClr val="007E5F"/>
                      </a:solidFill>
                      <a:prstDash val="solid"/>
                      <a:round/>
                      <a:headEnd type="none" w="med" len="med"/>
                      <a:tailEnd type="none" w="med" len="med"/>
                    </a:lnB>
                    <a:solidFill>
                      <a:srgbClr val="43B1C5"/>
                    </a:solidFill>
                  </a:tcPr>
                </a:tc>
              </a:tr>
              <a:tr h="2047875">
                <a:tc>
                  <a:txBody>
                    <a:bodyPr anchor="t" rtlCol="false"/>
                    <a:lstStyle/>
                    <a:p>
                      <a:pPr algn="ctr">
                        <a:lnSpc>
                          <a:spcPts val="1582"/>
                        </a:lnSpc>
                        <a:defRPr/>
                      </a:pPr>
                      <a:r>
                        <a:rPr lang="en-US" sz="1130">
                          <a:solidFill>
                            <a:srgbClr val="000001"/>
                          </a:solidFill>
                          <a:latin typeface="Inter Bold"/>
                        </a:rPr>
                        <a:t>App Development</a:t>
                      </a:r>
                      <a:endParaRPr lang="en-US" sz="1100"/>
                    </a:p>
                    <a:p>
                      <a:pPr algn="ctr">
                        <a:lnSpc>
                          <a:spcPts val="1582"/>
                        </a:lnSpc>
                      </a:pPr>
                      <a:r>
                        <a:rPr lang="en-US" sz="1130">
                          <a:solidFill>
                            <a:srgbClr val="000001"/>
                          </a:solidFill>
                          <a:latin typeface="Inter Bold"/>
                        </a:rPr>
                        <a:t>User Testing</a:t>
                      </a:r>
                    </a:p>
                    <a:p>
                      <a:pPr algn="ctr">
                        <a:lnSpc>
                          <a:spcPts val="1582"/>
                        </a:lnSpc>
                      </a:pPr>
                      <a:r>
                        <a:rPr lang="en-US" sz="1130">
                          <a:solidFill>
                            <a:srgbClr val="000001"/>
                          </a:solidFill>
                          <a:latin typeface="Inter Bold"/>
                        </a:rPr>
                        <a:t>Guide Tracking</a:t>
                      </a:r>
                    </a:p>
                    <a:p>
                      <a:pPr algn="ctr">
                        <a:lnSpc>
                          <a:spcPts val="1582"/>
                        </a:lnSpc>
                      </a:pPr>
                      <a:r>
                        <a:rPr lang="en-US" sz="1130">
                          <a:solidFill>
                            <a:srgbClr val="000001"/>
                          </a:solidFill>
                          <a:latin typeface="Inter Bold"/>
                        </a:rPr>
                        <a:t>Marketing and Promotion</a:t>
                      </a:r>
                    </a:p>
                    <a:p>
                      <a:pPr algn="ctr">
                        <a:lnSpc>
                          <a:spcPts val="1582"/>
                        </a:lnSpc>
                      </a:pPr>
                      <a:r>
                        <a:rPr lang="en-US" sz="1130">
                          <a:solidFill>
                            <a:srgbClr val="000001"/>
                          </a:solidFill>
                          <a:latin typeface="Inter Bold"/>
                        </a:rPr>
                        <a:t>Data Privacy and Security</a:t>
                      </a:r>
                    </a:p>
                    <a:p>
                      <a:pPr algn="ctr">
                        <a:lnSpc>
                          <a:spcPts val="1582"/>
                        </a:lnSpc>
                      </a:pPr>
                      <a:r>
                        <a:rPr lang="en-US" sz="1130">
                          <a:solidFill>
                            <a:srgbClr val="000001"/>
                          </a:solidFill>
                          <a:latin typeface="Inter Bold"/>
                        </a:rPr>
                        <a:t>Partnership Management</a:t>
                      </a:r>
                    </a:p>
                    <a:p>
                      <a:pPr algn="ctr">
                        <a:lnSpc>
                          <a:spcPts val="1582"/>
                        </a:lnSpc>
                      </a:pPr>
                      <a:r>
                        <a:rPr lang="en-US" sz="1130">
                          <a:solidFill>
                            <a:srgbClr val="000001"/>
                          </a:solidFill>
                          <a:latin typeface="Inter Bold"/>
                        </a:rPr>
                        <a:t>Customer Support</a:t>
                      </a:r>
                    </a:p>
                    <a:p>
                      <a:pPr algn="ctr">
                        <a:lnSpc>
                          <a:spcPts val="1582"/>
                        </a:lnSpc>
                      </a:pPr>
                    </a:p>
                    <a:p>
                      <a:pPr algn="ctr">
                        <a:lnSpc>
                          <a:spcPts val="1582"/>
                        </a:lnSpc>
                      </a:pPr>
                    </a:p>
                  </a:txBody>
                  <a:tcPr marL="97901" marR="97901" marT="97901" marB="97901" anchor="t">
                    <a:lnL cmpd="sng" algn="ctr" cap="flat" w="0">
                      <a:solidFill>
                        <a:srgbClr val="007E5F"/>
                      </a:solidFill>
                      <a:prstDash val="solid"/>
                      <a:round/>
                      <a:headEnd type="none" w="med" len="med"/>
                      <a:tailEnd type="none" w="med" len="med"/>
                    </a:lnL>
                    <a:lnR cmpd="sng" algn="ctr" cap="flat" w="0">
                      <a:solidFill>
                        <a:srgbClr val="007E5F"/>
                      </a:solidFill>
                      <a:prstDash val="solid"/>
                      <a:round/>
                      <a:headEnd type="none" w="med" len="med"/>
                      <a:tailEnd type="none" w="med" len="med"/>
                    </a:lnR>
                    <a:lnT cmpd="sng" algn="ctr" cap="flat" w="0">
                      <a:solidFill>
                        <a:srgbClr val="007E5F"/>
                      </a:solidFill>
                      <a:prstDash val="solid"/>
                      <a:round/>
                      <a:headEnd type="none" w="med" len="med"/>
                      <a:tailEnd type="none" w="med" len="med"/>
                    </a:lnT>
                    <a:lnB cmpd="sng" algn="ctr" cap="flat" w="0">
                      <a:solidFill>
                        <a:srgbClr val="007E5F"/>
                      </a:solidFill>
                      <a:prstDash val="solid"/>
                      <a:round/>
                      <a:headEnd type="none" w="med" len="med"/>
                      <a:tailEnd type="none" w="med" len="med"/>
                    </a:lnB>
                    <a:solidFill>
                      <a:srgbClr val="CAEDE5"/>
                    </a:solidFill>
                  </a:tcPr>
                </a:tc>
              </a:tr>
            </a:tbl>
          </a:graphicData>
        </a:graphic>
      </p:graphicFrame>
      <p:graphicFrame>
        <p:nvGraphicFramePr>
          <p:cNvPr name="Table 10" id="10"/>
          <p:cNvGraphicFramePr>
            <a:graphicFrameLocks noGrp="true"/>
          </p:cNvGraphicFramePr>
          <p:nvPr/>
        </p:nvGraphicFramePr>
        <p:xfrm>
          <a:off x="10988048" y="4311111"/>
          <a:ext cx="3079472" cy="3058095"/>
        </p:xfrm>
        <a:graphic>
          <a:graphicData uri="http://schemas.openxmlformats.org/drawingml/2006/table">
            <a:tbl>
              <a:tblPr/>
              <a:tblGrid>
                <a:gridCol w="3079472"/>
              </a:tblGrid>
              <a:tr h="571500">
                <a:tc>
                  <a:txBody>
                    <a:bodyPr anchor="t" rtlCol="false"/>
                    <a:lstStyle/>
                    <a:p>
                      <a:pPr algn="ctr">
                        <a:lnSpc>
                          <a:spcPts val="2590"/>
                        </a:lnSpc>
                        <a:defRPr/>
                      </a:pPr>
                      <a:r>
                        <a:rPr lang="en-US" sz="1850">
                          <a:solidFill>
                            <a:srgbClr val="FFFFFF"/>
                          </a:solidFill>
                          <a:latin typeface="Eastman Grotesque Bold"/>
                        </a:rPr>
                        <a:t>Channels</a:t>
                      </a:r>
                      <a:endParaRPr lang="en-US" sz="1100"/>
                    </a:p>
                  </a:txBody>
                  <a:tcPr marL="97901" marR="97901" marT="97901" marB="97901" anchor="t">
                    <a:lnL cmpd="sng" algn="ctr" cap="flat" w="0">
                      <a:solidFill>
                        <a:srgbClr val="C29A16"/>
                      </a:solidFill>
                      <a:prstDash val="solid"/>
                      <a:round/>
                      <a:headEnd type="none" w="med" len="med"/>
                      <a:tailEnd type="none" w="med" len="med"/>
                    </a:lnL>
                    <a:lnR cmpd="sng" algn="ctr" cap="flat" w="0">
                      <a:solidFill>
                        <a:srgbClr val="C29A16"/>
                      </a:solidFill>
                      <a:prstDash val="solid"/>
                      <a:round/>
                      <a:headEnd type="none" w="med" len="med"/>
                      <a:tailEnd type="none" w="med" len="med"/>
                    </a:lnR>
                    <a:lnT cmpd="sng" algn="ctr" cap="flat" w="0">
                      <a:solidFill>
                        <a:srgbClr val="C29A16"/>
                      </a:solidFill>
                      <a:prstDash val="solid"/>
                      <a:round/>
                      <a:headEnd type="none" w="med" len="med"/>
                      <a:tailEnd type="none" w="med" len="med"/>
                    </a:lnT>
                    <a:lnB cmpd="sng" algn="ctr" cap="flat" w="0">
                      <a:solidFill>
                        <a:srgbClr val="C29A16"/>
                      </a:solidFill>
                      <a:prstDash val="solid"/>
                      <a:round/>
                      <a:headEnd type="none" w="med" len="med"/>
                      <a:tailEnd type="none" w="med" len="med"/>
                    </a:lnB>
                    <a:solidFill>
                      <a:srgbClr val="43B1C5"/>
                    </a:solidFill>
                  </a:tcPr>
                </a:tc>
              </a:tr>
              <a:tr h="841201">
                <a:tc>
                  <a:txBody>
                    <a:bodyPr anchor="t" rtlCol="false"/>
                    <a:lstStyle/>
                    <a:p>
                      <a:pPr algn="ctr">
                        <a:lnSpc>
                          <a:spcPts val="1582"/>
                        </a:lnSpc>
                        <a:defRPr/>
                      </a:pPr>
                      <a:r>
                        <a:rPr lang="en-US" sz="1130">
                          <a:solidFill>
                            <a:srgbClr val="FFFFFF"/>
                          </a:solidFill>
                          <a:latin typeface="Inter"/>
                        </a:rPr>
                        <a:t>Where will our product be available?</a:t>
                      </a:r>
                      <a:endParaRPr lang="en-US" sz="1100"/>
                    </a:p>
                    <a:p>
                      <a:pPr algn="ctr">
                        <a:lnSpc>
                          <a:spcPts val="1582"/>
                        </a:lnSpc>
                      </a:pPr>
                    </a:p>
                  </a:txBody>
                  <a:tcPr marL="97901" marR="97901" marT="97901" marB="97901" anchor="t">
                    <a:lnL cmpd="sng" algn="ctr" cap="flat" w="0">
                      <a:solidFill>
                        <a:srgbClr val="C29A16"/>
                      </a:solidFill>
                      <a:prstDash val="solid"/>
                      <a:round/>
                      <a:headEnd type="none" w="med" len="med"/>
                      <a:tailEnd type="none" w="med" len="med"/>
                    </a:lnL>
                    <a:lnR cmpd="sng" algn="ctr" cap="flat" w="0">
                      <a:solidFill>
                        <a:srgbClr val="C29A16"/>
                      </a:solidFill>
                      <a:prstDash val="solid"/>
                      <a:round/>
                      <a:headEnd type="none" w="med" len="med"/>
                      <a:tailEnd type="none" w="med" len="med"/>
                    </a:lnR>
                    <a:lnT cmpd="sng" algn="ctr" cap="flat" w="0">
                      <a:solidFill>
                        <a:srgbClr val="C29A16"/>
                      </a:solidFill>
                      <a:prstDash val="solid"/>
                      <a:round/>
                      <a:headEnd type="none" w="med" len="med"/>
                      <a:tailEnd type="none" w="med" len="med"/>
                    </a:lnT>
                    <a:lnB cmpd="sng" algn="ctr" cap="flat" w="0">
                      <a:solidFill>
                        <a:srgbClr val="C29A16"/>
                      </a:solidFill>
                      <a:prstDash val="solid"/>
                      <a:round/>
                      <a:headEnd type="none" w="med" len="med"/>
                      <a:tailEnd type="none" w="med" len="med"/>
                    </a:lnB>
                    <a:solidFill>
                      <a:srgbClr val="43B1C5"/>
                    </a:solidFill>
                  </a:tcPr>
                </a:tc>
              </a:tr>
              <a:tr h="1645393">
                <a:tc>
                  <a:txBody>
                    <a:bodyPr anchor="t" rtlCol="false"/>
                    <a:lstStyle/>
                    <a:p>
                      <a:pPr algn="ctr">
                        <a:lnSpc>
                          <a:spcPts val="1243"/>
                        </a:lnSpc>
                        <a:defRPr/>
                      </a:pPr>
                      <a:r>
                        <a:rPr lang="en-US" sz="1130">
                          <a:solidFill>
                            <a:srgbClr val="000001"/>
                          </a:solidFill>
                          <a:latin typeface="Inter Bold"/>
                        </a:rPr>
                        <a:t>App Stores</a:t>
                      </a:r>
                      <a:endParaRPr lang="en-US" sz="1100"/>
                    </a:p>
                    <a:p>
                      <a:pPr algn="ctr">
                        <a:lnSpc>
                          <a:spcPts val="1243"/>
                        </a:lnSpc>
                      </a:pPr>
                    </a:p>
                    <a:p>
                      <a:pPr algn="ctr">
                        <a:lnSpc>
                          <a:spcPts val="1243"/>
                        </a:lnSpc>
                      </a:pPr>
                      <a:r>
                        <a:rPr lang="en-US" sz="1130">
                          <a:solidFill>
                            <a:srgbClr val="000001"/>
                          </a:solidFill>
                          <a:latin typeface="Inter Bold"/>
                        </a:rPr>
                        <a:t>Website</a:t>
                      </a:r>
                    </a:p>
                    <a:p>
                      <a:pPr algn="ctr">
                        <a:lnSpc>
                          <a:spcPts val="1243"/>
                        </a:lnSpc>
                      </a:pPr>
                    </a:p>
                    <a:p>
                      <a:pPr algn="ctr">
                        <a:lnSpc>
                          <a:spcPts val="1243"/>
                        </a:lnSpc>
                      </a:pPr>
                      <a:r>
                        <a:rPr lang="en-US" sz="1130">
                          <a:solidFill>
                            <a:srgbClr val="000001"/>
                          </a:solidFill>
                          <a:latin typeface="Inter Bold"/>
                        </a:rPr>
                        <a:t>Social Media</a:t>
                      </a:r>
                    </a:p>
                    <a:p>
                      <a:pPr algn="ctr">
                        <a:lnSpc>
                          <a:spcPts val="1243"/>
                        </a:lnSpc>
                      </a:pPr>
                    </a:p>
                    <a:p>
                      <a:pPr algn="ctr">
                        <a:lnSpc>
                          <a:spcPts val="1243"/>
                        </a:lnSpc>
                      </a:pPr>
                      <a:r>
                        <a:rPr lang="en-US" sz="1130">
                          <a:solidFill>
                            <a:srgbClr val="000001"/>
                          </a:solidFill>
                          <a:latin typeface="Inter Bold"/>
                        </a:rPr>
                        <a:t>Hotel Chains</a:t>
                      </a:r>
                    </a:p>
                    <a:p>
                      <a:pPr algn="ctr">
                        <a:lnSpc>
                          <a:spcPts val="1243"/>
                        </a:lnSpc>
                      </a:pPr>
                    </a:p>
                  </a:txBody>
                  <a:tcPr marL="97901" marR="97901" marT="97901" marB="97901" anchor="t">
                    <a:lnL cmpd="sng" algn="ctr" cap="flat" w="0">
                      <a:solidFill>
                        <a:srgbClr val="C29A16"/>
                      </a:solidFill>
                      <a:prstDash val="solid"/>
                      <a:round/>
                      <a:headEnd type="none" w="med" len="med"/>
                      <a:tailEnd type="none" w="med" len="med"/>
                    </a:lnL>
                    <a:lnR cmpd="sng" algn="ctr" cap="flat" w="0">
                      <a:solidFill>
                        <a:srgbClr val="C29A16"/>
                      </a:solidFill>
                      <a:prstDash val="solid"/>
                      <a:round/>
                      <a:headEnd type="none" w="med" len="med"/>
                      <a:tailEnd type="none" w="med" len="med"/>
                    </a:lnR>
                    <a:lnT cmpd="sng" algn="ctr" cap="flat" w="0">
                      <a:solidFill>
                        <a:srgbClr val="C29A16"/>
                      </a:solidFill>
                      <a:prstDash val="solid"/>
                      <a:round/>
                      <a:headEnd type="none" w="med" len="med"/>
                      <a:tailEnd type="none" w="med" len="med"/>
                    </a:lnT>
                    <a:lnB cmpd="sng" algn="ctr" cap="flat" w="0">
                      <a:solidFill>
                        <a:srgbClr val="C29A16"/>
                      </a:solidFill>
                      <a:prstDash val="solid"/>
                      <a:round/>
                      <a:headEnd type="none" w="med" len="med"/>
                      <a:tailEnd type="none" w="med" len="med"/>
                    </a:lnB>
                    <a:solidFill>
                      <a:srgbClr val="CAEDE5"/>
                    </a:solidFill>
                  </a:tcPr>
                </a:tc>
              </a:tr>
            </a:tbl>
          </a:graphicData>
        </a:graphic>
      </p:graphicFrame>
      <p:graphicFrame>
        <p:nvGraphicFramePr>
          <p:cNvPr name="Table 11" id="11"/>
          <p:cNvGraphicFramePr>
            <a:graphicFrameLocks noGrp="true"/>
          </p:cNvGraphicFramePr>
          <p:nvPr/>
        </p:nvGraphicFramePr>
        <p:xfrm>
          <a:off x="4202689" y="4311111"/>
          <a:ext cx="3079472" cy="3055186"/>
        </p:xfrm>
        <a:graphic>
          <a:graphicData uri="http://schemas.openxmlformats.org/drawingml/2006/table">
            <a:tbl>
              <a:tblPr/>
              <a:tblGrid>
                <a:gridCol w="3079472"/>
              </a:tblGrid>
              <a:tr h="571500">
                <a:tc>
                  <a:txBody>
                    <a:bodyPr anchor="t" rtlCol="false"/>
                    <a:lstStyle/>
                    <a:p>
                      <a:pPr algn="ctr">
                        <a:lnSpc>
                          <a:spcPts val="2590"/>
                        </a:lnSpc>
                        <a:defRPr/>
                      </a:pPr>
                      <a:r>
                        <a:rPr lang="en-US" sz="1850">
                          <a:solidFill>
                            <a:srgbClr val="FFFFFF"/>
                          </a:solidFill>
                          <a:latin typeface="Eastman Grotesque Bold"/>
                        </a:rPr>
                        <a:t>Key Resources</a:t>
                      </a:r>
                      <a:endParaRPr lang="en-US" sz="1100"/>
                    </a:p>
                  </a:txBody>
                  <a:tcPr marL="97901" marR="97901" marT="97901" marB="97901" anchor="t">
                    <a:lnL cmpd="sng" algn="ctr" cap="flat" w="0">
                      <a:solidFill>
                        <a:srgbClr val="007E5F"/>
                      </a:solidFill>
                      <a:prstDash val="solid"/>
                      <a:round/>
                      <a:headEnd type="none" w="med" len="med"/>
                      <a:tailEnd type="none" w="med" len="med"/>
                    </a:lnL>
                    <a:lnR cmpd="sng" algn="ctr" cap="flat" w="0">
                      <a:solidFill>
                        <a:srgbClr val="007E5F"/>
                      </a:solidFill>
                      <a:prstDash val="solid"/>
                      <a:round/>
                      <a:headEnd type="none" w="med" len="med"/>
                      <a:tailEnd type="none" w="med" len="med"/>
                    </a:lnR>
                    <a:lnT cmpd="sng" algn="ctr" cap="flat" w="0">
                      <a:solidFill>
                        <a:srgbClr val="007E5F"/>
                      </a:solidFill>
                      <a:prstDash val="solid"/>
                      <a:round/>
                      <a:headEnd type="none" w="med" len="med"/>
                      <a:tailEnd type="none" w="med" len="med"/>
                    </a:lnT>
                    <a:lnB cmpd="sng" algn="ctr" cap="flat" w="0">
                      <a:solidFill>
                        <a:srgbClr val="007E5F"/>
                      </a:solidFill>
                      <a:prstDash val="solid"/>
                      <a:round/>
                      <a:headEnd type="none" w="med" len="med"/>
                      <a:tailEnd type="none" w="med" len="med"/>
                    </a:lnB>
                    <a:solidFill>
                      <a:srgbClr val="43B1C5"/>
                    </a:solidFill>
                  </a:tcPr>
                </a:tc>
              </a:tr>
              <a:tr h="647700">
                <a:tc>
                  <a:txBody>
                    <a:bodyPr anchor="t" rtlCol="false"/>
                    <a:lstStyle/>
                    <a:p>
                      <a:pPr algn="ctr">
                        <a:lnSpc>
                          <a:spcPts val="1582"/>
                        </a:lnSpc>
                        <a:defRPr/>
                      </a:pPr>
                      <a:r>
                        <a:rPr lang="en-US" sz="1130">
                          <a:solidFill>
                            <a:srgbClr val="FFFFFF"/>
                          </a:solidFill>
                          <a:latin typeface="Inter"/>
                        </a:rPr>
                        <a:t>What are the tangible and intangible things we will use to make the product?</a:t>
                      </a:r>
                      <a:endParaRPr lang="en-US" sz="1100"/>
                    </a:p>
                  </a:txBody>
                  <a:tcPr marL="97901" marR="97901" marT="97901" marB="97901" anchor="t">
                    <a:lnL cmpd="sng" algn="ctr" cap="flat" w="0">
                      <a:solidFill>
                        <a:srgbClr val="007E5F"/>
                      </a:solidFill>
                      <a:prstDash val="solid"/>
                      <a:round/>
                      <a:headEnd type="none" w="med" len="med"/>
                      <a:tailEnd type="none" w="med" len="med"/>
                    </a:lnL>
                    <a:lnR cmpd="sng" algn="ctr" cap="flat" w="0">
                      <a:solidFill>
                        <a:srgbClr val="007E5F"/>
                      </a:solidFill>
                      <a:prstDash val="solid"/>
                      <a:round/>
                      <a:headEnd type="none" w="med" len="med"/>
                      <a:tailEnd type="none" w="med" len="med"/>
                    </a:lnR>
                    <a:lnT cmpd="sng" algn="ctr" cap="flat" w="0">
                      <a:solidFill>
                        <a:srgbClr val="007E5F"/>
                      </a:solidFill>
                      <a:prstDash val="solid"/>
                      <a:round/>
                      <a:headEnd type="none" w="med" len="med"/>
                      <a:tailEnd type="none" w="med" len="med"/>
                    </a:lnT>
                    <a:lnB cmpd="sng" algn="ctr" cap="flat" w="0">
                      <a:solidFill>
                        <a:srgbClr val="007E5F"/>
                      </a:solidFill>
                      <a:prstDash val="solid"/>
                      <a:round/>
                      <a:headEnd type="none" w="med" len="med"/>
                      <a:tailEnd type="none" w="med" len="med"/>
                    </a:lnB>
                    <a:solidFill>
                      <a:srgbClr val="43B1C5"/>
                    </a:solidFill>
                  </a:tcPr>
                </a:tc>
              </a:tr>
              <a:tr h="1835986">
                <a:tc>
                  <a:txBody>
                    <a:bodyPr anchor="t" rtlCol="false"/>
                    <a:lstStyle/>
                    <a:p>
                      <a:pPr algn="ctr">
                        <a:lnSpc>
                          <a:spcPts val="1582"/>
                        </a:lnSpc>
                        <a:defRPr/>
                      </a:pPr>
                      <a:r>
                        <a:rPr lang="en-US" sz="1130">
                          <a:solidFill>
                            <a:srgbClr val="000001"/>
                          </a:solidFill>
                          <a:latin typeface="Inter Bold"/>
                        </a:rPr>
                        <a:t>Development Team</a:t>
                      </a:r>
                      <a:endParaRPr lang="en-US" sz="1100"/>
                    </a:p>
                    <a:p>
                      <a:pPr algn="ctr">
                        <a:lnSpc>
                          <a:spcPts val="1582"/>
                        </a:lnSpc>
                      </a:pPr>
                    </a:p>
                    <a:p>
                      <a:pPr algn="ctr">
                        <a:lnSpc>
                          <a:spcPts val="1582"/>
                        </a:lnSpc>
                      </a:pPr>
                      <a:r>
                        <a:rPr lang="en-US" sz="1130">
                          <a:solidFill>
                            <a:srgbClr val="000001"/>
                          </a:solidFill>
                          <a:latin typeface="Inter Bold"/>
                        </a:rPr>
                        <a:t>User Data</a:t>
                      </a:r>
                    </a:p>
                    <a:p>
                      <a:pPr algn="ctr">
                        <a:lnSpc>
                          <a:spcPts val="1582"/>
                        </a:lnSpc>
                      </a:pPr>
                    </a:p>
                    <a:p>
                      <a:pPr algn="ctr">
                        <a:lnSpc>
                          <a:spcPts val="1582"/>
                        </a:lnSpc>
                      </a:pPr>
                      <a:r>
                        <a:rPr lang="en-US" sz="1130">
                          <a:solidFill>
                            <a:srgbClr val="000001"/>
                          </a:solidFill>
                          <a:latin typeface="Inter Bold"/>
                        </a:rPr>
                        <a:t>Technology Infrastructure</a:t>
                      </a:r>
                    </a:p>
                    <a:p>
                      <a:pPr algn="ctr">
                        <a:lnSpc>
                          <a:spcPts val="1582"/>
                        </a:lnSpc>
                      </a:pPr>
                    </a:p>
                    <a:p>
                      <a:pPr algn="ctr">
                        <a:lnSpc>
                          <a:spcPts val="1582"/>
                        </a:lnSpc>
                      </a:pPr>
                      <a:r>
                        <a:rPr lang="en-US" sz="1130">
                          <a:solidFill>
                            <a:srgbClr val="000001"/>
                          </a:solidFill>
                          <a:latin typeface="Inter Bold"/>
                        </a:rPr>
                        <a:t>Local Partnerships</a:t>
                      </a:r>
                    </a:p>
                  </a:txBody>
                  <a:tcPr marL="97901" marR="97901" marT="97901" marB="97901" anchor="t">
                    <a:lnL cmpd="sng" algn="ctr" cap="flat" w="0">
                      <a:solidFill>
                        <a:srgbClr val="007E5F"/>
                      </a:solidFill>
                      <a:prstDash val="solid"/>
                      <a:round/>
                      <a:headEnd type="none" w="med" len="med"/>
                      <a:tailEnd type="none" w="med" len="med"/>
                    </a:lnL>
                    <a:lnR cmpd="sng" algn="ctr" cap="flat" w="0">
                      <a:solidFill>
                        <a:srgbClr val="007E5F"/>
                      </a:solidFill>
                      <a:prstDash val="solid"/>
                      <a:round/>
                      <a:headEnd type="none" w="med" len="med"/>
                      <a:tailEnd type="none" w="med" len="med"/>
                    </a:lnR>
                    <a:lnT cmpd="sng" algn="ctr" cap="flat" w="0">
                      <a:solidFill>
                        <a:srgbClr val="007E5F"/>
                      </a:solidFill>
                      <a:prstDash val="solid"/>
                      <a:round/>
                      <a:headEnd type="none" w="med" len="med"/>
                      <a:tailEnd type="none" w="med" len="med"/>
                    </a:lnT>
                    <a:lnB cmpd="sng" algn="ctr" cap="flat" w="0">
                      <a:solidFill>
                        <a:srgbClr val="007E5F"/>
                      </a:solidFill>
                      <a:prstDash val="solid"/>
                      <a:round/>
                      <a:headEnd type="none" w="med" len="med"/>
                      <a:tailEnd type="none" w="med" len="med"/>
                    </a:lnB>
                    <a:solidFill>
                      <a:srgbClr val="CAEDE5"/>
                    </a:solidFill>
                  </a:tcPr>
                </a:tc>
              </a:tr>
            </a:tbl>
          </a:graphicData>
        </a:graphic>
      </p:graphicFrame>
      <p:graphicFrame>
        <p:nvGraphicFramePr>
          <p:cNvPr name="Table 12" id="12"/>
          <p:cNvGraphicFramePr>
            <a:graphicFrameLocks noGrp="true"/>
          </p:cNvGraphicFramePr>
          <p:nvPr/>
        </p:nvGraphicFramePr>
        <p:xfrm>
          <a:off x="9314284" y="7493808"/>
          <a:ext cx="8174899" cy="3027638"/>
        </p:xfrm>
        <a:graphic>
          <a:graphicData uri="http://schemas.openxmlformats.org/drawingml/2006/table">
            <a:tbl>
              <a:tblPr/>
              <a:tblGrid>
                <a:gridCol w="8174899"/>
              </a:tblGrid>
              <a:tr h="571500">
                <a:tc>
                  <a:txBody>
                    <a:bodyPr anchor="t" rtlCol="false"/>
                    <a:lstStyle/>
                    <a:p>
                      <a:pPr algn="ctr">
                        <a:lnSpc>
                          <a:spcPts val="2590"/>
                        </a:lnSpc>
                        <a:defRPr/>
                      </a:pPr>
                      <a:r>
                        <a:rPr lang="en-US" sz="1850">
                          <a:solidFill>
                            <a:srgbClr val="FFFFFF"/>
                          </a:solidFill>
                          <a:latin typeface="Eastman Grotesque Bold"/>
                        </a:rPr>
                        <a:t>Revenue Streams</a:t>
                      </a:r>
                      <a:endParaRPr lang="en-US" sz="1100"/>
                    </a:p>
                  </a:txBody>
                  <a:tcPr marL="97901" marR="97901" marT="97901" marB="97901" anchor="t">
                    <a:lnL cmpd="sng" algn="ctr" cap="flat" w="0">
                      <a:solidFill>
                        <a:srgbClr val="00906D"/>
                      </a:solidFill>
                      <a:prstDash val="solid"/>
                      <a:round/>
                      <a:headEnd type="none" w="med" len="med"/>
                      <a:tailEnd type="none" w="med" len="med"/>
                    </a:lnL>
                    <a:lnR cmpd="sng" algn="ctr" cap="flat" w="0">
                      <a:solidFill>
                        <a:srgbClr val="00906D"/>
                      </a:solidFill>
                      <a:prstDash val="solid"/>
                      <a:round/>
                      <a:headEnd type="none" w="med" len="med"/>
                      <a:tailEnd type="none" w="med" len="med"/>
                    </a:lnR>
                    <a:lnT cmpd="sng" algn="ctr" cap="flat" w="0">
                      <a:solidFill>
                        <a:srgbClr val="00906D"/>
                      </a:solidFill>
                      <a:prstDash val="solid"/>
                      <a:round/>
                      <a:headEnd type="none" w="med" len="med"/>
                      <a:tailEnd type="none" w="med" len="med"/>
                    </a:lnT>
                    <a:lnB cmpd="sng" algn="ctr" cap="flat" w="0">
                      <a:solidFill>
                        <a:srgbClr val="00906D"/>
                      </a:solidFill>
                      <a:prstDash val="solid"/>
                      <a:round/>
                      <a:headEnd type="none" w="med" len="med"/>
                      <a:tailEnd type="none" w="med" len="med"/>
                    </a:lnB>
                    <a:solidFill>
                      <a:srgbClr val="43B1C5"/>
                    </a:solidFill>
                  </a:tcPr>
                </a:tc>
              </a:tr>
              <a:tr h="641906">
                <a:tc>
                  <a:txBody>
                    <a:bodyPr anchor="t" rtlCol="false"/>
                    <a:lstStyle/>
                    <a:p>
                      <a:pPr algn="ctr">
                        <a:lnSpc>
                          <a:spcPts val="1582"/>
                        </a:lnSpc>
                        <a:defRPr/>
                      </a:pPr>
                      <a:r>
                        <a:rPr lang="en-US" sz="1130">
                          <a:solidFill>
                            <a:srgbClr val="FFFFFF"/>
                          </a:solidFill>
                          <a:latin typeface="Inter"/>
                        </a:rPr>
                        <a:t>How will we generate income? </a:t>
                      </a:r>
                      <a:endParaRPr lang="en-US" sz="1100"/>
                    </a:p>
                  </a:txBody>
                  <a:tcPr marL="97901" marR="97901" marT="97901" marB="97901" anchor="t">
                    <a:lnL cmpd="sng" algn="ctr" cap="flat" w="0">
                      <a:solidFill>
                        <a:srgbClr val="00906D"/>
                      </a:solidFill>
                      <a:prstDash val="solid"/>
                      <a:round/>
                      <a:headEnd type="none" w="med" len="med"/>
                      <a:tailEnd type="none" w="med" len="med"/>
                    </a:lnL>
                    <a:lnR cmpd="sng" algn="ctr" cap="flat" w="0">
                      <a:solidFill>
                        <a:srgbClr val="00906D"/>
                      </a:solidFill>
                      <a:prstDash val="solid"/>
                      <a:round/>
                      <a:headEnd type="none" w="med" len="med"/>
                      <a:tailEnd type="none" w="med" len="med"/>
                    </a:lnR>
                    <a:lnT cmpd="sng" algn="ctr" cap="flat" w="0">
                      <a:solidFill>
                        <a:srgbClr val="00906D"/>
                      </a:solidFill>
                      <a:prstDash val="solid"/>
                      <a:round/>
                      <a:headEnd type="none" w="med" len="med"/>
                      <a:tailEnd type="none" w="med" len="med"/>
                    </a:lnT>
                    <a:lnB cmpd="sng" algn="ctr" cap="flat" w="0">
                      <a:solidFill>
                        <a:srgbClr val="00906D"/>
                      </a:solidFill>
                      <a:prstDash val="solid"/>
                      <a:round/>
                      <a:headEnd type="none" w="med" len="med"/>
                      <a:tailEnd type="none" w="med" len="med"/>
                    </a:lnB>
                    <a:solidFill>
                      <a:srgbClr val="43B1C5"/>
                    </a:solidFill>
                  </a:tcPr>
                </a:tc>
              </a:tr>
              <a:tr h="1814232">
                <a:tc>
                  <a:txBody>
                    <a:bodyPr anchor="t" rtlCol="false"/>
                    <a:lstStyle/>
                    <a:p>
                      <a:pPr algn="ctr">
                        <a:lnSpc>
                          <a:spcPts val="1582"/>
                        </a:lnSpc>
                        <a:defRPr/>
                      </a:pPr>
                      <a:r>
                        <a:rPr lang="en-US" sz="1130">
                          <a:solidFill>
                            <a:srgbClr val="000001"/>
                          </a:solidFill>
                          <a:latin typeface="Inter Bold"/>
                        </a:rPr>
                        <a:t>Commission from transactions</a:t>
                      </a:r>
                      <a:endParaRPr lang="en-US" sz="1100"/>
                    </a:p>
                    <a:p>
                      <a:pPr algn="ctr">
                        <a:lnSpc>
                          <a:spcPts val="1582"/>
                        </a:lnSpc>
                      </a:pPr>
                      <a:r>
                        <a:rPr lang="en-US" sz="1130">
                          <a:solidFill>
                            <a:srgbClr val="000001"/>
                          </a:solidFill>
                          <a:latin typeface="Inter Bold"/>
                        </a:rPr>
                        <a:t>Premium Subscriptions</a:t>
                      </a:r>
                    </a:p>
                    <a:p>
                      <a:pPr algn="ctr">
                        <a:lnSpc>
                          <a:spcPts val="1582"/>
                        </a:lnSpc>
                      </a:pPr>
                      <a:r>
                        <a:rPr lang="en-US" sz="1130">
                          <a:solidFill>
                            <a:srgbClr val="000001"/>
                          </a:solidFill>
                          <a:latin typeface="Inter Bold"/>
                        </a:rPr>
                        <a:t>Ad Revenue</a:t>
                      </a:r>
                    </a:p>
                    <a:p>
                      <a:pPr algn="ctr">
                        <a:lnSpc>
                          <a:spcPts val="1582"/>
                        </a:lnSpc>
                      </a:pPr>
                      <a:r>
                        <a:rPr lang="en-US" sz="1130">
                          <a:solidFill>
                            <a:srgbClr val="000001"/>
                          </a:solidFill>
                          <a:latin typeface="Inter Bold"/>
                        </a:rPr>
                        <a:t>Partnership and Sponsorship</a:t>
                      </a:r>
                    </a:p>
                    <a:p>
                      <a:pPr algn="ctr">
                        <a:lnSpc>
                          <a:spcPts val="1582"/>
                        </a:lnSpc>
                      </a:pPr>
                      <a:r>
                        <a:rPr lang="en-US" sz="1130">
                          <a:solidFill>
                            <a:srgbClr val="000001"/>
                          </a:solidFill>
                          <a:latin typeface="Inter Bold"/>
                        </a:rPr>
                        <a:t>Affiliate Marketing</a:t>
                      </a:r>
                    </a:p>
                    <a:p>
                      <a:pPr algn="ctr">
                        <a:lnSpc>
                          <a:spcPts val="1582"/>
                        </a:lnSpc>
                      </a:pPr>
                    </a:p>
                    <a:p>
                      <a:pPr algn="ctr">
                        <a:lnSpc>
                          <a:spcPts val="1582"/>
                        </a:lnSpc>
                      </a:pPr>
                    </a:p>
                  </a:txBody>
                  <a:tcPr marL="97901" marR="97901" marT="97901" marB="97901" anchor="t">
                    <a:lnL cmpd="sng" algn="ctr" cap="flat" w="0">
                      <a:solidFill>
                        <a:srgbClr val="00906D"/>
                      </a:solidFill>
                      <a:prstDash val="solid"/>
                      <a:round/>
                      <a:headEnd type="none" w="med" len="med"/>
                      <a:tailEnd type="none" w="med" len="med"/>
                    </a:lnL>
                    <a:lnR cmpd="sng" algn="ctr" cap="flat" w="0">
                      <a:solidFill>
                        <a:srgbClr val="00906D"/>
                      </a:solidFill>
                      <a:prstDash val="solid"/>
                      <a:round/>
                      <a:headEnd type="none" w="med" len="med"/>
                      <a:tailEnd type="none" w="med" len="med"/>
                    </a:lnR>
                    <a:lnT cmpd="sng" algn="ctr" cap="flat" w="0">
                      <a:solidFill>
                        <a:srgbClr val="00906D"/>
                      </a:solidFill>
                      <a:prstDash val="solid"/>
                      <a:round/>
                      <a:headEnd type="none" w="med" len="med"/>
                      <a:tailEnd type="none" w="med" len="med"/>
                    </a:lnT>
                    <a:lnB cmpd="sng" algn="ctr" cap="flat" w="0">
                      <a:solidFill>
                        <a:srgbClr val="00906D"/>
                      </a:solidFill>
                      <a:prstDash val="solid"/>
                      <a:round/>
                      <a:headEnd type="none" w="med" len="med"/>
                      <a:tailEnd type="none" w="med" len="med"/>
                    </a:lnB>
                    <a:solidFill>
                      <a:srgbClr val="E1DCFF"/>
                    </a:solidFill>
                  </a:tcPr>
                </a:tc>
              </a:tr>
            </a:tbl>
          </a:graphicData>
        </a:graphic>
      </p:graphicFrame>
      <p:graphicFrame>
        <p:nvGraphicFramePr>
          <p:cNvPr name="Table 13" id="13"/>
          <p:cNvGraphicFramePr>
            <a:graphicFrameLocks noGrp="true"/>
          </p:cNvGraphicFramePr>
          <p:nvPr/>
        </p:nvGraphicFramePr>
        <p:xfrm>
          <a:off x="798817" y="7493808"/>
          <a:ext cx="8174899" cy="3028383"/>
        </p:xfrm>
        <a:graphic>
          <a:graphicData uri="http://schemas.openxmlformats.org/drawingml/2006/table">
            <a:tbl>
              <a:tblPr/>
              <a:tblGrid>
                <a:gridCol w="8174899"/>
              </a:tblGrid>
              <a:tr h="571500">
                <a:tc>
                  <a:txBody>
                    <a:bodyPr anchor="t" rtlCol="false"/>
                    <a:lstStyle/>
                    <a:p>
                      <a:pPr algn="ctr">
                        <a:lnSpc>
                          <a:spcPts val="2590"/>
                        </a:lnSpc>
                        <a:defRPr/>
                      </a:pPr>
                      <a:r>
                        <a:rPr lang="en-US" sz="1850">
                          <a:solidFill>
                            <a:srgbClr val="FFFFFF"/>
                          </a:solidFill>
                          <a:latin typeface="Eastman Grotesque Bold"/>
                        </a:rPr>
                        <a:t>Cost Structure</a:t>
                      </a:r>
                      <a:endParaRPr lang="en-US" sz="1100"/>
                    </a:p>
                  </a:txBody>
                  <a:tcPr marL="97901" marR="97901" marT="97901" marB="97901" anchor="t">
                    <a:lnL cmpd="sng" algn="ctr" cap="flat" w="0">
                      <a:solidFill>
                        <a:srgbClr val="00906D"/>
                      </a:solidFill>
                      <a:prstDash val="solid"/>
                      <a:round/>
                      <a:headEnd type="none" w="med" len="med"/>
                      <a:tailEnd type="none" w="med" len="med"/>
                    </a:lnL>
                    <a:lnR cmpd="sng" algn="ctr" cap="flat" w="0">
                      <a:solidFill>
                        <a:srgbClr val="00906D"/>
                      </a:solidFill>
                      <a:prstDash val="solid"/>
                      <a:round/>
                      <a:headEnd type="none" w="med" len="med"/>
                      <a:tailEnd type="none" w="med" len="med"/>
                    </a:lnR>
                    <a:lnT cmpd="sng" algn="ctr" cap="flat" w="0">
                      <a:solidFill>
                        <a:srgbClr val="00906D"/>
                      </a:solidFill>
                      <a:prstDash val="solid"/>
                      <a:round/>
                      <a:headEnd type="none" w="med" len="med"/>
                      <a:tailEnd type="none" w="med" len="med"/>
                    </a:lnT>
                    <a:lnB cmpd="sng" algn="ctr" cap="flat" w="0">
                      <a:solidFill>
                        <a:srgbClr val="00906D"/>
                      </a:solidFill>
                      <a:prstDash val="solid"/>
                      <a:round/>
                      <a:headEnd type="none" w="med" len="med"/>
                      <a:tailEnd type="none" w="med" len="med"/>
                    </a:lnB>
                    <a:solidFill>
                      <a:srgbClr val="2A4DBB"/>
                    </a:solidFill>
                  </a:tcPr>
                </a:tc>
              </a:tr>
              <a:tr h="647700">
                <a:tc>
                  <a:txBody>
                    <a:bodyPr anchor="t" rtlCol="false"/>
                    <a:lstStyle/>
                    <a:p>
                      <a:pPr algn="ctr">
                        <a:lnSpc>
                          <a:spcPts val="1582"/>
                        </a:lnSpc>
                        <a:defRPr/>
                      </a:pPr>
                      <a:r>
                        <a:rPr lang="en-US" sz="1130">
                          <a:solidFill>
                            <a:srgbClr val="FFFFFF"/>
                          </a:solidFill>
                          <a:latin typeface="Inter"/>
                        </a:rPr>
                        <a:t>What are the fixed and variable costs of launching our product?</a:t>
                      </a:r>
                      <a:r>
                        <a:rPr lang="en-US" sz="1130">
                          <a:solidFill>
                            <a:srgbClr val="FFFFFF"/>
                          </a:solidFill>
                          <a:latin typeface="Inter"/>
                        </a:rPr>
                        <a:t> </a:t>
                      </a:r>
                      <a:endParaRPr lang="en-US" sz="1100"/>
                    </a:p>
                    <a:p>
                      <a:pPr algn="ctr">
                        <a:lnSpc>
                          <a:spcPts val="1582"/>
                        </a:lnSpc>
                      </a:pPr>
                    </a:p>
                  </a:txBody>
                  <a:tcPr marL="97901" marR="97901" marT="97901" marB="97901" anchor="t">
                    <a:lnL cmpd="sng" algn="ctr" cap="flat" w="0">
                      <a:solidFill>
                        <a:srgbClr val="00906D"/>
                      </a:solidFill>
                      <a:prstDash val="solid"/>
                      <a:round/>
                      <a:headEnd type="none" w="med" len="med"/>
                      <a:tailEnd type="none" w="med" len="med"/>
                    </a:lnL>
                    <a:lnR cmpd="sng" algn="ctr" cap="flat" w="0">
                      <a:solidFill>
                        <a:srgbClr val="00906D"/>
                      </a:solidFill>
                      <a:prstDash val="solid"/>
                      <a:round/>
                      <a:headEnd type="none" w="med" len="med"/>
                      <a:tailEnd type="none" w="med" len="med"/>
                    </a:lnR>
                    <a:lnT cmpd="sng" algn="ctr" cap="flat" w="0">
                      <a:solidFill>
                        <a:srgbClr val="00906D"/>
                      </a:solidFill>
                      <a:prstDash val="solid"/>
                      <a:round/>
                      <a:headEnd type="none" w="med" len="med"/>
                      <a:tailEnd type="none" w="med" len="med"/>
                    </a:lnT>
                    <a:lnB cmpd="sng" algn="ctr" cap="flat" w="0">
                      <a:solidFill>
                        <a:srgbClr val="00906D"/>
                      </a:solidFill>
                      <a:prstDash val="solid"/>
                      <a:round/>
                      <a:headEnd type="none" w="med" len="med"/>
                      <a:tailEnd type="none" w="med" len="med"/>
                    </a:lnB>
                    <a:solidFill>
                      <a:srgbClr val="2A4DBB"/>
                    </a:solidFill>
                  </a:tcPr>
                </a:tc>
              </a:tr>
              <a:tr h="1809183">
                <a:tc>
                  <a:txBody>
                    <a:bodyPr anchor="t" rtlCol="false"/>
                    <a:lstStyle/>
                    <a:p>
                      <a:pPr algn="ctr">
                        <a:lnSpc>
                          <a:spcPts val="1582"/>
                        </a:lnSpc>
                        <a:defRPr/>
                      </a:pPr>
                      <a:r>
                        <a:rPr lang="en-US" sz="1130">
                          <a:solidFill>
                            <a:srgbClr val="000001"/>
                          </a:solidFill>
                          <a:latin typeface="Inter Bold"/>
                        </a:rPr>
                        <a:t>Development Costs </a:t>
                      </a:r>
                      <a:endParaRPr lang="en-US" sz="1100"/>
                    </a:p>
                    <a:p>
                      <a:pPr algn="ctr">
                        <a:lnSpc>
                          <a:spcPts val="1582"/>
                        </a:lnSpc>
                      </a:pPr>
                      <a:r>
                        <a:rPr lang="en-US" sz="1130">
                          <a:solidFill>
                            <a:srgbClr val="000001"/>
                          </a:solidFill>
                          <a:latin typeface="Inter Bold"/>
                        </a:rPr>
                        <a:t>Marketing and Promotion</a:t>
                      </a:r>
                    </a:p>
                    <a:p>
                      <a:pPr algn="ctr">
                        <a:lnSpc>
                          <a:spcPts val="1582"/>
                        </a:lnSpc>
                      </a:pPr>
                      <a:r>
                        <a:rPr lang="en-US" sz="1130">
                          <a:solidFill>
                            <a:srgbClr val="000001"/>
                          </a:solidFill>
                          <a:latin typeface="Inter Bold"/>
                        </a:rPr>
                        <a:t>Server and Hosting Costs</a:t>
                      </a:r>
                    </a:p>
                    <a:p>
                      <a:pPr algn="ctr">
                        <a:lnSpc>
                          <a:spcPts val="1582"/>
                        </a:lnSpc>
                      </a:pPr>
                      <a:r>
                        <a:rPr lang="en-US" sz="1130">
                          <a:solidFill>
                            <a:srgbClr val="000001"/>
                          </a:solidFill>
                          <a:latin typeface="Inter Bold"/>
                        </a:rPr>
                        <a:t>Customer Support</a:t>
                      </a:r>
                    </a:p>
                    <a:p>
                      <a:pPr algn="ctr">
                        <a:lnSpc>
                          <a:spcPts val="1582"/>
                        </a:lnSpc>
                      </a:pPr>
                      <a:r>
                        <a:rPr lang="en-US" sz="1130">
                          <a:solidFill>
                            <a:srgbClr val="000001"/>
                          </a:solidFill>
                          <a:latin typeface="Inter Bold"/>
                        </a:rPr>
                        <a:t>Data Privacy and Security</a:t>
                      </a:r>
                    </a:p>
                    <a:p>
                      <a:pPr algn="ctr">
                        <a:lnSpc>
                          <a:spcPts val="1582"/>
                        </a:lnSpc>
                      </a:pPr>
                      <a:r>
                        <a:rPr lang="en-US" sz="1130">
                          <a:solidFill>
                            <a:srgbClr val="000001"/>
                          </a:solidFill>
                          <a:latin typeface="Inter Bold"/>
                        </a:rPr>
                        <a:t>Partnership Costs</a:t>
                      </a:r>
                    </a:p>
                    <a:p>
                      <a:pPr algn="ctr">
                        <a:lnSpc>
                          <a:spcPts val="1582"/>
                        </a:lnSpc>
                      </a:pPr>
                    </a:p>
                  </a:txBody>
                  <a:tcPr marL="97901" marR="97901" marT="97901" marB="97901" anchor="t">
                    <a:lnL cmpd="sng" algn="ctr" cap="flat" w="0">
                      <a:solidFill>
                        <a:srgbClr val="00906D"/>
                      </a:solidFill>
                      <a:prstDash val="solid"/>
                      <a:round/>
                      <a:headEnd type="none" w="med" len="med"/>
                      <a:tailEnd type="none" w="med" len="med"/>
                    </a:lnL>
                    <a:lnR cmpd="sng" algn="ctr" cap="flat" w="0">
                      <a:solidFill>
                        <a:srgbClr val="00906D"/>
                      </a:solidFill>
                      <a:prstDash val="solid"/>
                      <a:round/>
                      <a:headEnd type="none" w="med" len="med"/>
                      <a:tailEnd type="none" w="med" len="med"/>
                    </a:lnR>
                    <a:lnT cmpd="sng" algn="ctr" cap="flat" w="0">
                      <a:solidFill>
                        <a:srgbClr val="00906D"/>
                      </a:solidFill>
                      <a:prstDash val="solid"/>
                      <a:round/>
                      <a:headEnd type="none" w="med" len="med"/>
                      <a:tailEnd type="none" w="med" len="med"/>
                    </a:lnT>
                    <a:lnB cmpd="sng" algn="ctr" cap="flat" w="0">
                      <a:solidFill>
                        <a:srgbClr val="00906D"/>
                      </a:solidFill>
                      <a:prstDash val="solid"/>
                      <a:round/>
                      <a:headEnd type="none" w="med" len="med"/>
                      <a:tailEnd type="none" w="med" len="med"/>
                    </a:lnB>
                    <a:solidFill>
                      <a:srgbClr val="E1DCFF"/>
                    </a:solidFill>
                  </a:tcPr>
                </a:tc>
              </a:tr>
            </a:tbl>
          </a:graphicData>
        </a:graphic>
      </p:graphicFrame>
      <p:sp>
        <p:nvSpPr>
          <p:cNvPr name="AutoShape 14" id="14"/>
          <p:cNvSpPr/>
          <p:nvPr/>
        </p:nvSpPr>
        <p:spPr>
          <a:xfrm>
            <a:off x="5742425" y="743238"/>
            <a:ext cx="6785359" cy="0"/>
          </a:xfrm>
          <a:prstGeom prst="line">
            <a:avLst/>
          </a:prstGeom>
          <a:ln cap="flat" w="38100">
            <a:solidFill>
              <a:srgbClr val="FF881B"/>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25000"/>
            </a:blip>
            <a:stretch>
              <a:fillRect l="-31485" t="-7303" r="-18488" b="-7278"/>
            </a:stretch>
          </a:blipFill>
        </p:spPr>
      </p:sp>
      <p:sp>
        <p:nvSpPr>
          <p:cNvPr name="Freeform 3" id="3"/>
          <p:cNvSpPr/>
          <p:nvPr/>
        </p:nvSpPr>
        <p:spPr>
          <a:xfrm flipH="false" flipV="false" rot="-5400000">
            <a:off x="-490833" y="8542746"/>
            <a:ext cx="1260046" cy="2609241"/>
          </a:xfrm>
          <a:custGeom>
            <a:avLst/>
            <a:gdLst/>
            <a:ahLst/>
            <a:cxnLst/>
            <a:rect r="r" b="b" t="t" l="l"/>
            <a:pathLst>
              <a:path h="2609241" w="1260046">
                <a:moveTo>
                  <a:pt x="0" y="0"/>
                </a:moveTo>
                <a:lnTo>
                  <a:pt x="1260046" y="0"/>
                </a:lnTo>
                <a:lnTo>
                  <a:pt x="1260046" y="2609242"/>
                </a:lnTo>
                <a:lnTo>
                  <a:pt x="0" y="26092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529006" y="3321879"/>
            <a:ext cx="9229987" cy="8722338"/>
          </a:xfrm>
          <a:custGeom>
            <a:avLst/>
            <a:gdLst/>
            <a:ahLst/>
            <a:cxnLst/>
            <a:rect r="r" b="b" t="t" l="l"/>
            <a:pathLst>
              <a:path h="8722338" w="9229987">
                <a:moveTo>
                  <a:pt x="0" y="0"/>
                </a:moveTo>
                <a:lnTo>
                  <a:pt x="9229988" y="0"/>
                </a:lnTo>
                <a:lnTo>
                  <a:pt x="9229988" y="8722338"/>
                </a:lnTo>
                <a:lnTo>
                  <a:pt x="0" y="87223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575054" y="496757"/>
            <a:ext cx="3137893" cy="3137893"/>
          </a:xfrm>
          <a:custGeom>
            <a:avLst/>
            <a:gdLst/>
            <a:ahLst/>
            <a:cxnLst/>
            <a:rect r="r" b="b" t="t" l="l"/>
            <a:pathLst>
              <a:path h="3137893" w="3137893">
                <a:moveTo>
                  <a:pt x="0" y="0"/>
                </a:moveTo>
                <a:lnTo>
                  <a:pt x="3137892" y="0"/>
                </a:lnTo>
                <a:lnTo>
                  <a:pt x="3137892" y="3137892"/>
                </a:lnTo>
                <a:lnTo>
                  <a:pt x="0" y="3137892"/>
                </a:lnTo>
                <a:lnTo>
                  <a:pt x="0" y="0"/>
                </a:lnTo>
                <a:close/>
              </a:path>
            </a:pathLst>
          </a:custGeom>
          <a:blipFill>
            <a:blip r:embed="rId7"/>
            <a:stretch>
              <a:fillRect l="0" t="0" r="0" b="0"/>
            </a:stretch>
          </a:blipFill>
        </p:spPr>
      </p:sp>
      <p:sp>
        <p:nvSpPr>
          <p:cNvPr name="TextBox 6" id="6"/>
          <p:cNvSpPr txBox="true"/>
          <p:nvPr/>
        </p:nvSpPr>
        <p:spPr>
          <a:xfrm rot="0">
            <a:off x="4887673" y="4004041"/>
            <a:ext cx="8512653" cy="1466850"/>
          </a:xfrm>
          <a:prstGeom prst="rect">
            <a:avLst/>
          </a:prstGeom>
        </p:spPr>
        <p:txBody>
          <a:bodyPr anchor="t" rtlCol="false" tIns="0" lIns="0" bIns="0" rIns="0">
            <a:spAutoFit/>
          </a:bodyPr>
          <a:lstStyle/>
          <a:p>
            <a:pPr algn="ctr">
              <a:lnSpc>
                <a:spcPts val="11519"/>
              </a:lnSpc>
            </a:pPr>
            <a:r>
              <a:rPr lang="en-US" sz="9600">
                <a:solidFill>
                  <a:srgbClr val="2C2C2C"/>
                </a:solidFill>
                <a:latin typeface="Barlow Bold"/>
              </a:rPr>
              <a:t>Thank you</a:t>
            </a:r>
          </a:p>
        </p:txBody>
      </p:sp>
      <p:sp>
        <p:nvSpPr>
          <p:cNvPr name="TextBox 7" id="7"/>
          <p:cNvSpPr txBox="true"/>
          <p:nvPr/>
        </p:nvSpPr>
        <p:spPr>
          <a:xfrm rot="0">
            <a:off x="1781885" y="7625898"/>
            <a:ext cx="328425" cy="415290"/>
          </a:xfrm>
          <a:prstGeom prst="rect">
            <a:avLst/>
          </a:prstGeom>
        </p:spPr>
        <p:txBody>
          <a:bodyPr anchor="t" rtlCol="false" tIns="0" lIns="0" bIns="0" rIns="0">
            <a:spAutoFit/>
          </a:bodyPr>
          <a:lstStyle/>
          <a:p>
            <a:pPr algn="ctr">
              <a:lnSpc>
                <a:spcPts val="3359"/>
              </a:lnSpc>
              <a:spcBef>
                <a:spcPct val="0"/>
              </a:spcBef>
            </a:pPr>
            <a:r>
              <a:rPr lang="en-US" sz="2400">
                <a:solidFill>
                  <a:srgbClr val="FDFAFA"/>
                </a:solidFill>
                <a:latin typeface="Barlow Condensed Heavy"/>
              </a:rPr>
              <a:t>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DAF7E0n-pEs</dc:identifier>
  <dcterms:modified xsi:type="dcterms:W3CDTF">2011-08-01T06:04:30Z</dcterms:modified>
  <cp:revision>1</cp:revision>
  <dc:title>LocaGuide</dc:title>
</cp:coreProperties>
</file>